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57" r:id="rId3"/>
    <p:sldId id="272" r:id="rId4"/>
    <p:sldId id="259" r:id="rId5"/>
    <p:sldId id="267" r:id="rId6"/>
    <p:sldId id="258" r:id="rId7"/>
    <p:sldId id="260" r:id="rId8"/>
    <p:sldId id="274" r:id="rId9"/>
    <p:sldId id="275" r:id="rId10"/>
    <p:sldId id="269" r:id="rId11"/>
    <p:sldId id="270" r:id="rId12"/>
    <p:sldId id="276" r:id="rId13"/>
    <p:sldId id="261" r:id="rId14"/>
    <p:sldId id="271" r:id="rId15"/>
    <p:sldId id="273" r:id="rId16"/>
  </p:sldIdLst>
  <p:sldSz cx="9144000" cy="6858000" type="screen4x3"/>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40" y="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6737" y="0"/>
            <a:ext cx="2950475" cy="498773"/>
          </a:xfrm>
          <a:prstGeom prst="rect">
            <a:avLst/>
          </a:prstGeom>
        </p:spPr>
        <p:txBody>
          <a:bodyPr vert="horz" lIns="91440" tIns="45720" rIns="91440" bIns="45720" rtlCol="0"/>
          <a:lstStyle>
            <a:lvl1pPr algn="r">
              <a:defRPr sz="1200"/>
            </a:lvl1pPr>
          </a:lstStyle>
          <a:p>
            <a:fld id="{4E38DC60-9659-47A8-B6D8-C92A2B0A8E60}" type="datetimeFigureOut">
              <a:rPr lang="en-GB" smtClean="0"/>
              <a:t>19/09/2024</a:t>
            </a:fld>
            <a:endParaRPr lang="en-GB"/>
          </a:p>
        </p:txBody>
      </p:sp>
      <p:sp>
        <p:nvSpPr>
          <p:cNvPr id="4" name="Footer Placeholder 3"/>
          <p:cNvSpPr>
            <a:spLocks noGrp="1"/>
          </p:cNvSpPr>
          <p:nvPr>
            <p:ph type="ftr" sz="quarter" idx="2"/>
          </p:nvPr>
        </p:nvSpPr>
        <p:spPr>
          <a:xfrm>
            <a:off x="0" y="9442154"/>
            <a:ext cx="2950475" cy="49877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6737" y="9442154"/>
            <a:ext cx="2950475" cy="498772"/>
          </a:xfrm>
          <a:prstGeom prst="rect">
            <a:avLst/>
          </a:prstGeom>
        </p:spPr>
        <p:txBody>
          <a:bodyPr vert="horz" lIns="91440" tIns="45720" rIns="91440" bIns="45720" rtlCol="0" anchor="b"/>
          <a:lstStyle>
            <a:lvl1pPr algn="r">
              <a:defRPr sz="1200"/>
            </a:lvl1pPr>
          </a:lstStyle>
          <a:p>
            <a:fld id="{A6178EE8-6F63-41A9-A60C-33CAD98AFC85}" type="slidenum">
              <a:rPr lang="en-GB" smtClean="0"/>
              <a:t>‹#›</a:t>
            </a:fld>
            <a:endParaRPr lang="en-GB"/>
          </a:p>
        </p:txBody>
      </p:sp>
    </p:spTree>
    <p:extLst>
      <p:ext uri="{BB962C8B-B14F-4D97-AF65-F5344CB8AC3E}">
        <p14:creationId xmlns:p14="http://schemas.microsoft.com/office/powerpoint/2010/main" val="407892918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EA1126-6EFD-43AB-8CBA-E9F8EB5468C1}" type="datetimeFigureOut">
              <a:rPr lang="en-GB" smtClean="0"/>
              <a:pPr/>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07B9F-D628-4F0B-AD68-FE58F1673C4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EA1126-6EFD-43AB-8CBA-E9F8EB5468C1}" type="datetimeFigureOut">
              <a:rPr lang="en-GB" smtClean="0"/>
              <a:pPr/>
              <a:t>19/09/2024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007B9F-D628-4F0B-AD68-FE58F1673C4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theschoolrun.com/non-fictio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64904"/>
            <a:ext cx="7772400" cy="1470025"/>
          </a:xfrm>
        </p:spPr>
        <p:txBody>
          <a:bodyPr>
            <a:noAutofit/>
          </a:bodyPr>
          <a:lstStyle/>
          <a:p>
            <a:r>
              <a:rPr lang="en-GB" sz="6000" dirty="0">
                <a:latin typeface="Comic Sans MS" pitchFamily="66" charset="0"/>
              </a:rPr>
              <a:t>Welcome to...</a:t>
            </a:r>
            <a:br>
              <a:rPr lang="en-GB" sz="6000" dirty="0">
                <a:latin typeface="Comic Sans MS" pitchFamily="66" charset="0"/>
              </a:rPr>
            </a:br>
            <a:endParaRPr lang="en-GB" sz="6000" dirty="0">
              <a:latin typeface="Comic Sans MS" pitchFamily="66" charset="0"/>
            </a:endParaRPr>
          </a:p>
        </p:txBody>
      </p:sp>
      <p:sp>
        <p:nvSpPr>
          <p:cNvPr id="3" name="Subtitle 2"/>
          <p:cNvSpPr>
            <a:spLocks noGrp="1"/>
          </p:cNvSpPr>
          <p:nvPr>
            <p:ph type="subTitle" idx="1"/>
          </p:nvPr>
        </p:nvSpPr>
        <p:spPr/>
        <p:txBody>
          <a:bodyPr>
            <a:normAutofit/>
          </a:bodyPr>
          <a:lstStyle/>
          <a:p>
            <a:r>
              <a:rPr lang="en-GB" sz="6000" dirty="0">
                <a:solidFill>
                  <a:schemeClr val="tx1"/>
                </a:solidFill>
                <a:latin typeface="Comic Sans MS" pitchFamily="66" charset="0"/>
              </a:rPr>
              <a:t>Year 6</a:t>
            </a:r>
            <a:endParaRPr lang="en-GB" sz="6000" dirty="0">
              <a:solidFill>
                <a:schemeClr val="tx1"/>
              </a:solidFill>
            </a:endParaRPr>
          </a:p>
        </p:txBody>
      </p:sp>
      <p:pic>
        <p:nvPicPr>
          <p:cNvPr id="5" name="Picture 4" descr="A screenshot of a video game&#10;&#10;Description automatically generated with medium confidenc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332656"/>
            <a:ext cx="3590528" cy="1729169"/>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i="1" u="sng" dirty="0"/>
              <a:t>Class 6</a:t>
            </a:r>
          </a:p>
        </p:txBody>
      </p:sp>
      <p:sp>
        <p:nvSpPr>
          <p:cNvPr id="3" name="Content Placeholder 2"/>
          <p:cNvSpPr>
            <a:spLocks noGrp="1"/>
          </p:cNvSpPr>
          <p:nvPr>
            <p:ph idx="1"/>
          </p:nvPr>
        </p:nvSpPr>
        <p:spPr>
          <a:xfrm>
            <a:off x="323528" y="1600200"/>
            <a:ext cx="8363272" cy="4525963"/>
          </a:xfrm>
        </p:spPr>
        <p:txBody>
          <a:bodyPr>
            <a:normAutofit/>
          </a:bodyPr>
          <a:lstStyle/>
          <a:p>
            <a:pPr algn="ctr">
              <a:buNone/>
            </a:pPr>
            <a:r>
              <a:rPr lang="en-US" dirty="0"/>
              <a:t>The members of staff that will be working </a:t>
            </a:r>
            <a:r>
              <a:rPr lang="en-US" dirty="0" smtClean="0"/>
              <a:t>with your children this year are:</a:t>
            </a:r>
            <a:endParaRPr lang="en-GB" dirty="0" smtClean="0"/>
          </a:p>
          <a:p>
            <a:pPr algn="ctr">
              <a:buNone/>
            </a:pPr>
            <a:r>
              <a:rPr lang="en-US" dirty="0" smtClean="0"/>
              <a:t>Miss Wolfe</a:t>
            </a:r>
          </a:p>
          <a:p>
            <a:pPr algn="ctr">
              <a:buNone/>
            </a:pPr>
            <a:r>
              <a:rPr lang="en-US" dirty="0" smtClean="0"/>
              <a:t>Miss Abrey (Friday afternoons</a:t>
            </a:r>
            <a:r>
              <a:rPr lang="en-US" dirty="0" smtClean="0"/>
              <a:t>)</a:t>
            </a: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841" y="39358"/>
            <a:ext cx="8229600" cy="1143000"/>
          </a:xfrm>
        </p:spPr>
        <p:txBody>
          <a:bodyPr/>
          <a:lstStyle/>
          <a:p>
            <a:r>
              <a:rPr lang="en-GB" b="1" i="1" u="sng" dirty="0"/>
              <a:t>Routines</a:t>
            </a:r>
          </a:p>
        </p:txBody>
      </p:sp>
      <p:sp>
        <p:nvSpPr>
          <p:cNvPr id="3" name="Content Placeholder 2"/>
          <p:cNvSpPr>
            <a:spLocks noGrp="1"/>
          </p:cNvSpPr>
          <p:nvPr>
            <p:ph idx="1"/>
          </p:nvPr>
        </p:nvSpPr>
        <p:spPr>
          <a:xfrm>
            <a:off x="527486" y="764704"/>
            <a:ext cx="8229600" cy="4525963"/>
          </a:xfrm>
        </p:spPr>
        <p:txBody>
          <a:bodyPr>
            <a:normAutofit fontScale="25000" lnSpcReduction="20000"/>
          </a:bodyPr>
          <a:lstStyle/>
          <a:p>
            <a:pPr>
              <a:buNone/>
            </a:pPr>
            <a:endParaRPr lang="en-GB" sz="11200" dirty="0"/>
          </a:p>
          <a:p>
            <a:pPr>
              <a:buNone/>
            </a:pPr>
            <a:r>
              <a:rPr lang="en-US" sz="11200" b="1" u="sng" dirty="0"/>
              <a:t>Water Bottles</a:t>
            </a:r>
            <a:endParaRPr lang="en-GB" sz="11200" dirty="0"/>
          </a:p>
          <a:p>
            <a:r>
              <a:rPr lang="en-US" sz="11200" dirty="0"/>
              <a:t>Please could you send your child to school with a named water bottle containing WATER only.</a:t>
            </a:r>
            <a:endParaRPr lang="en-GB" sz="11200" dirty="0"/>
          </a:p>
          <a:p>
            <a:pPr>
              <a:buNone/>
            </a:pPr>
            <a:r>
              <a:rPr lang="en-US" sz="11200" dirty="0"/>
              <a:t> </a:t>
            </a:r>
            <a:endParaRPr lang="en-GB" sz="11200" dirty="0"/>
          </a:p>
          <a:p>
            <a:pPr>
              <a:buNone/>
            </a:pPr>
            <a:r>
              <a:rPr lang="en-US" sz="11200" dirty="0"/>
              <a:t> </a:t>
            </a:r>
            <a:r>
              <a:rPr lang="en-US" sz="11200" b="1" u="sng" dirty="0"/>
              <a:t>Snacks</a:t>
            </a:r>
            <a:endParaRPr lang="en-GB" sz="11200" dirty="0"/>
          </a:p>
          <a:p>
            <a:r>
              <a:rPr lang="en-US" sz="11200" dirty="0"/>
              <a:t>Should you wish your child to have a snack at morning break please send them with their own healthy snack – fruit or veg. However please remember that nuts should not be sent in as a snack.</a:t>
            </a:r>
            <a:endParaRPr lang="en-GB" sz="11200" dirty="0"/>
          </a:p>
          <a:p>
            <a:pPr>
              <a:buNone/>
            </a:pPr>
            <a:endParaRPr lang="en-US" sz="11200" b="1" u="sng" dirty="0"/>
          </a:p>
          <a:p>
            <a:pPr>
              <a:buNone/>
            </a:pPr>
            <a:r>
              <a:rPr lang="en-US" sz="11200" b="1" u="sng" dirty="0"/>
              <a:t>Equipment</a:t>
            </a:r>
            <a:endParaRPr lang="en-GB" sz="11200" dirty="0"/>
          </a:p>
          <a:p>
            <a:r>
              <a:rPr lang="en-US" sz="11200" dirty="0"/>
              <a:t>In KS2 we provide all equipment such as pencils, rulers, calculators etc so children do not need to bring pencil cases to school.  </a:t>
            </a:r>
          </a:p>
          <a:p>
            <a:endParaRPr lang="en-US" sz="7200" dirty="0"/>
          </a:p>
          <a:p>
            <a:pPr marL="0" indent="0">
              <a:buNone/>
            </a:pPr>
            <a:endParaRPr lang="en-GB" sz="7200" dirty="0"/>
          </a:p>
          <a:p>
            <a:pPr>
              <a:buNone/>
            </a:pPr>
            <a:endParaRPr lang="en-GB" dirty="0"/>
          </a:p>
          <a:p>
            <a:pPr>
              <a:buNone/>
            </a:pPr>
            <a:endParaRPr lang="en-GB" dirty="0"/>
          </a:p>
        </p:txBody>
      </p:sp>
      <p:pic>
        <p:nvPicPr>
          <p:cNvPr id="4" name="Picture 3" descr="MC900040235[1]"/>
          <p:cNvPicPr/>
          <p:nvPr/>
        </p:nvPicPr>
        <p:blipFill>
          <a:blip r:embed="rId2" cstate="print"/>
          <a:srcRect/>
          <a:stretch>
            <a:fillRect/>
          </a:stretch>
        </p:blipFill>
        <p:spPr bwMode="auto">
          <a:xfrm>
            <a:off x="6948264" y="332656"/>
            <a:ext cx="1343025" cy="1409700"/>
          </a:xfrm>
          <a:prstGeom prst="rect">
            <a:avLst/>
          </a:prstGeom>
          <a:noFill/>
          <a:ln w="9525">
            <a:noFill/>
            <a:miter lim="800000"/>
            <a:headEnd/>
            <a:tailEnd/>
          </a:ln>
        </p:spPr>
      </p:pic>
    </p:spTree>
    <p:extLst>
      <p:ext uri="{BB962C8B-B14F-4D97-AF65-F5344CB8AC3E}">
        <p14:creationId xmlns:p14="http://schemas.microsoft.com/office/powerpoint/2010/main" val="24446976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a:t>Equipment</a:t>
            </a:r>
          </a:p>
        </p:txBody>
      </p:sp>
      <p:sp>
        <p:nvSpPr>
          <p:cNvPr id="3" name="Content Placeholder 2"/>
          <p:cNvSpPr>
            <a:spLocks noGrp="1"/>
          </p:cNvSpPr>
          <p:nvPr>
            <p:ph idx="1"/>
          </p:nvPr>
        </p:nvSpPr>
        <p:spPr/>
        <p:txBody>
          <a:bodyPr>
            <a:normAutofit fontScale="92500"/>
          </a:bodyPr>
          <a:lstStyle/>
          <a:p>
            <a:pPr>
              <a:buNone/>
            </a:pPr>
            <a:r>
              <a:rPr lang="en-US" b="1" u="sng" dirty="0"/>
              <a:t>PE </a:t>
            </a:r>
            <a:endParaRPr lang="en-GB" dirty="0"/>
          </a:p>
          <a:p>
            <a:r>
              <a:rPr lang="en-US" dirty="0"/>
              <a:t>Please could you make sure that your child has their </a:t>
            </a:r>
            <a:r>
              <a:rPr lang="en-US" dirty="0" smtClean="0"/>
              <a:t>PE/swimming </a:t>
            </a:r>
            <a:r>
              <a:rPr lang="en-US" dirty="0"/>
              <a:t>kit </a:t>
            </a:r>
            <a:r>
              <a:rPr lang="en-US" dirty="0" smtClean="0"/>
              <a:t>on our PE days. </a:t>
            </a:r>
            <a:r>
              <a:rPr lang="en-US" dirty="0"/>
              <a:t>Our days are </a:t>
            </a:r>
            <a:r>
              <a:rPr lang="en-US" dirty="0" smtClean="0"/>
              <a:t>Tuesday and Friday.</a:t>
            </a:r>
          </a:p>
          <a:p>
            <a:r>
              <a:rPr lang="en-GB" dirty="0" smtClean="0"/>
              <a:t>Children </a:t>
            </a:r>
            <a:r>
              <a:rPr lang="en-GB" dirty="0"/>
              <a:t>should have a white T-shirt, </a:t>
            </a:r>
            <a:r>
              <a:rPr lang="en-GB" dirty="0" smtClean="0"/>
              <a:t>black/navy </a:t>
            </a:r>
            <a:r>
              <a:rPr lang="en-GB" dirty="0"/>
              <a:t>shorts for indoor PE, as well as </a:t>
            </a:r>
            <a:r>
              <a:rPr lang="en-GB" dirty="0" smtClean="0"/>
              <a:t>black/navy </a:t>
            </a:r>
            <a:r>
              <a:rPr lang="en-GB" dirty="0"/>
              <a:t>jogging bottoms, school jumper/fleece and suitable trainers for outdoor PE. Please inform us, in writing, if your child is unfit to participate in PE.</a:t>
            </a:r>
          </a:p>
          <a:p>
            <a:pPr>
              <a:buNone/>
            </a:pPr>
            <a:endParaRPr lang="en-GB" dirty="0"/>
          </a:p>
        </p:txBody>
      </p:sp>
      <p:pic>
        <p:nvPicPr>
          <p:cNvPr id="4" name="Picture 3" descr="MC900412400[1]"/>
          <p:cNvPicPr/>
          <p:nvPr/>
        </p:nvPicPr>
        <p:blipFill>
          <a:blip r:embed="rId2" cstate="print"/>
          <a:srcRect/>
          <a:stretch>
            <a:fillRect/>
          </a:stretch>
        </p:blipFill>
        <p:spPr bwMode="auto">
          <a:xfrm>
            <a:off x="7020272" y="332656"/>
            <a:ext cx="1296144" cy="1440160"/>
          </a:xfrm>
          <a:prstGeom prst="rect">
            <a:avLst/>
          </a:prstGeom>
          <a:noFill/>
          <a:ln w="9525">
            <a:noFill/>
            <a:miter lim="800000"/>
            <a:headEnd/>
            <a:tailEnd/>
          </a:ln>
        </p:spPr>
      </p:pic>
      <p:pic>
        <p:nvPicPr>
          <p:cNvPr id="5" name="Picture 4" descr="MC900440693[1]"/>
          <p:cNvPicPr/>
          <p:nvPr/>
        </p:nvPicPr>
        <p:blipFill>
          <a:blip r:embed="rId2" cstate="print"/>
          <a:srcRect/>
          <a:stretch>
            <a:fillRect/>
          </a:stretch>
        </p:blipFill>
        <p:spPr bwMode="auto">
          <a:xfrm>
            <a:off x="539552" y="332656"/>
            <a:ext cx="1080120" cy="12241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err="1"/>
              <a:t>Behaviour</a:t>
            </a:r>
            <a:endParaRPr lang="en-GB" i="1" dirty="0"/>
          </a:p>
        </p:txBody>
      </p:sp>
      <p:sp>
        <p:nvSpPr>
          <p:cNvPr id="3" name="Content Placeholder 2"/>
          <p:cNvSpPr>
            <a:spLocks noGrp="1"/>
          </p:cNvSpPr>
          <p:nvPr>
            <p:ph idx="1"/>
          </p:nvPr>
        </p:nvSpPr>
        <p:spPr>
          <a:xfrm>
            <a:off x="457200" y="1676919"/>
            <a:ext cx="8229600" cy="4525963"/>
          </a:xfrm>
        </p:spPr>
        <p:txBody>
          <a:bodyPr>
            <a:noAutofit/>
          </a:bodyPr>
          <a:lstStyle/>
          <a:p>
            <a:r>
              <a:rPr lang="en-US" sz="2400" dirty="0"/>
              <a:t>It is expected that the children in Year 6 will set a high standard of good </a:t>
            </a:r>
            <a:r>
              <a:rPr lang="en-US" sz="2400" dirty="0" err="1"/>
              <a:t>behaviour</a:t>
            </a:r>
            <a:r>
              <a:rPr lang="en-US" sz="2400" dirty="0"/>
              <a:t>. </a:t>
            </a:r>
          </a:p>
          <a:p>
            <a:r>
              <a:rPr lang="en-US" sz="2400" dirty="0"/>
              <a:t>We follow the school’s </a:t>
            </a:r>
            <a:r>
              <a:rPr lang="en-US" sz="2400" dirty="0" err="1"/>
              <a:t>Behaviour</a:t>
            </a:r>
            <a:r>
              <a:rPr lang="en-US" sz="2400" dirty="0"/>
              <a:t> System.</a:t>
            </a:r>
          </a:p>
          <a:p>
            <a:r>
              <a:rPr lang="en-GB" sz="2400" dirty="0"/>
              <a:t>The children are expected to try their best in all aspects of school life, individually and in a team.  As the oldest children in school, there are a large number of opportunities for them to make a significant, positive contribution to school life. Children are asked to apply for a range of jobs and responsibilities and are expected to set a good example for younger children and all of Year 6 will have a Reception </a:t>
            </a:r>
            <a:r>
              <a:rPr lang="en-GB" sz="2400" dirty="0" smtClean="0"/>
              <a:t>reading buddy</a:t>
            </a:r>
            <a:r>
              <a:rPr lang="en-GB" sz="2400" dirty="0"/>
              <a:t>. </a:t>
            </a:r>
            <a:endParaRPr lang="en-US"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783" y="77366"/>
            <a:ext cx="1950171" cy="1340272"/>
          </a:xfrm>
          <a:prstGeom prst="rect">
            <a:avLst/>
          </a:prstGeom>
        </p:spPr>
      </p:pic>
      <p:pic>
        <p:nvPicPr>
          <p:cNvPr id="4" name="Picture 3"/>
          <p:cNvPicPr>
            <a:picLocks noChangeAspect="1"/>
          </p:cNvPicPr>
          <p:nvPr/>
        </p:nvPicPr>
        <p:blipFill>
          <a:blip r:embed="rId2"/>
          <a:stretch>
            <a:fillRect/>
          </a:stretch>
        </p:blipFill>
        <p:spPr>
          <a:xfrm>
            <a:off x="7128114" y="109415"/>
            <a:ext cx="1524000" cy="1266825"/>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841" y="39358"/>
            <a:ext cx="8229600" cy="1143000"/>
          </a:xfrm>
        </p:spPr>
        <p:txBody>
          <a:bodyPr/>
          <a:lstStyle/>
          <a:p>
            <a:r>
              <a:rPr lang="en-GB" b="1" i="1" u="sng" dirty="0"/>
              <a:t>SATs</a:t>
            </a:r>
          </a:p>
        </p:txBody>
      </p:sp>
      <p:sp>
        <p:nvSpPr>
          <p:cNvPr id="5" name="Content Placeholder 4"/>
          <p:cNvSpPr>
            <a:spLocks noGrp="1"/>
          </p:cNvSpPr>
          <p:nvPr>
            <p:ph idx="1"/>
          </p:nvPr>
        </p:nvSpPr>
        <p:spPr/>
        <p:txBody>
          <a:bodyPr>
            <a:normAutofit fontScale="92500" lnSpcReduction="20000"/>
          </a:bodyPr>
          <a:lstStyle/>
          <a:p>
            <a:r>
              <a:rPr lang="en-US" dirty="0"/>
              <a:t>These are happening the week beginning </a:t>
            </a:r>
            <a:r>
              <a:rPr lang="en-US" dirty="0" smtClean="0"/>
              <a:t>12</a:t>
            </a:r>
            <a:r>
              <a:rPr lang="en-US" baseline="30000" dirty="0" smtClean="0"/>
              <a:t>th</a:t>
            </a:r>
            <a:r>
              <a:rPr lang="en-US" dirty="0" smtClean="0"/>
              <a:t>  </a:t>
            </a:r>
            <a:r>
              <a:rPr lang="en-US" dirty="0"/>
              <a:t>May </a:t>
            </a:r>
            <a:r>
              <a:rPr lang="en-US" dirty="0" smtClean="0"/>
              <a:t>2025.</a:t>
            </a:r>
            <a:endParaRPr lang="en-US" dirty="0"/>
          </a:p>
          <a:p>
            <a:r>
              <a:rPr lang="en-US" dirty="0"/>
              <a:t>There are 3 maths papers – arithmetic and 2 reasoning papers.</a:t>
            </a:r>
          </a:p>
          <a:p>
            <a:r>
              <a:rPr lang="en-US" dirty="0"/>
              <a:t>There is 1 reading paper.</a:t>
            </a:r>
          </a:p>
          <a:p>
            <a:r>
              <a:rPr lang="en-US" dirty="0"/>
              <a:t>There is 1 grammar, punctuation and spelling paper.</a:t>
            </a:r>
          </a:p>
          <a:p>
            <a:r>
              <a:rPr lang="en-US" dirty="0"/>
              <a:t>Writing is done within class activities and in the last month before SATs there will be LOTS of writing which </a:t>
            </a:r>
            <a:r>
              <a:rPr lang="en-US" dirty="0" smtClean="0"/>
              <a:t>could then be moderated.</a:t>
            </a:r>
            <a:endParaRPr lang="en-US" dirty="0"/>
          </a:p>
        </p:txBody>
      </p:sp>
      <p:pic>
        <p:nvPicPr>
          <p:cNvPr id="6" name="Picture 5" descr="MC900412400[1]"/>
          <p:cNvPicPr/>
          <p:nvPr/>
        </p:nvPicPr>
        <p:blipFill>
          <a:blip r:embed="rId2" cstate="print"/>
          <a:srcRect/>
          <a:stretch>
            <a:fillRect/>
          </a:stretch>
        </p:blipFill>
        <p:spPr bwMode="auto">
          <a:xfrm>
            <a:off x="7164288" y="39358"/>
            <a:ext cx="1296144" cy="1440160"/>
          </a:xfrm>
          <a:prstGeom prst="rect">
            <a:avLst/>
          </a:prstGeom>
          <a:noFill/>
          <a:ln w="9525">
            <a:noFill/>
            <a:miter lim="800000"/>
            <a:headEnd/>
            <a:tailEnd/>
          </a:ln>
        </p:spPr>
      </p:pic>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173885"/>
            <a:ext cx="2011716" cy="113159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580" y="0"/>
            <a:ext cx="8229600" cy="1143000"/>
          </a:xfrm>
        </p:spPr>
        <p:txBody>
          <a:bodyPr/>
          <a:lstStyle/>
          <a:p>
            <a:r>
              <a:rPr lang="en-GB" b="1" i="1" u="sng" dirty="0" smtClean="0"/>
              <a:t>Curriculum</a:t>
            </a:r>
            <a:endParaRPr lang="en-GB" b="1" i="1" u="sng" dirty="0"/>
          </a:p>
        </p:txBody>
      </p:sp>
      <p:sp>
        <p:nvSpPr>
          <p:cNvPr id="3" name="Content Placeholder 2"/>
          <p:cNvSpPr>
            <a:spLocks noGrp="1"/>
          </p:cNvSpPr>
          <p:nvPr>
            <p:ph idx="1"/>
          </p:nvPr>
        </p:nvSpPr>
        <p:spPr>
          <a:xfrm>
            <a:off x="460580" y="913330"/>
            <a:ext cx="8229600" cy="4525963"/>
          </a:xfrm>
        </p:spPr>
        <p:txBody>
          <a:bodyPr>
            <a:normAutofit/>
          </a:bodyPr>
          <a:lstStyle/>
          <a:p>
            <a:pPr>
              <a:buNone/>
            </a:pPr>
            <a:r>
              <a:rPr lang="en-GB" b="1" u="sng" dirty="0"/>
              <a:t>Topics</a:t>
            </a:r>
            <a:endParaRPr lang="en-GB" dirty="0"/>
          </a:p>
          <a:p>
            <a:r>
              <a:rPr lang="en-GB" dirty="0"/>
              <a:t>Over the year we will have different topics starting with</a:t>
            </a:r>
          </a:p>
          <a:p>
            <a:r>
              <a:rPr lang="en-GB" b="1" dirty="0"/>
              <a:t>AUTUMN – </a:t>
            </a:r>
            <a:r>
              <a:rPr lang="en-GB" b="1" dirty="0" smtClean="0"/>
              <a:t>The World at War</a:t>
            </a:r>
            <a:endParaRPr lang="en-GB" dirty="0"/>
          </a:p>
          <a:p>
            <a:pPr>
              <a:buNone/>
            </a:pPr>
            <a:endParaRPr lang="en-GB" dirty="0"/>
          </a:p>
        </p:txBody>
      </p:sp>
      <p:pic>
        <p:nvPicPr>
          <p:cNvPr id="4" name="Picture 2" descr="Edinburgh and Scotland at War during WW2 | Parliament House Hot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672" y="3810485"/>
            <a:ext cx="5134943" cy="16046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580" y="0"/>
            <a:ext cx="8229600" cy="1143000"/>
          </a:xfrm>
        </p:spPr>
        <p:txBody>
          <a:bodyPr/>
          <a:lstStyle/>
          <a:p>
            <a:r>
              <a:rPr lang="en-GB" b="1" i="1" u="sng" dirty="0" smtClean="0"/>
              <a:t>Curriculum</a:t>
            </a:r>
            <a:endParaRPr lang="en-GB" b="1" i="1" u="sng" dirty="0"/>
          </a:p>
        </p:txBody>
      </p:sp>
      <p:sp>
        <p:nvSpPr>
          <p:cNvPr id="3" name="Content Placeholder 2"/>
          <p:cNvSpPr>
            <a:spLocks noGrp="1"/>
          </p:cNvSpPr>
          <p:nvPr>
            <p:ph idx="1"/>
          </p:nvPr>
        </p:nvSpPr>
        <p:spPr>
          <a:xfrm>
            <a:off x="460580" y="913330"/>
            <a:ext cx="8229600" cy="4525963"/>
          </a:xfrm>
        </p:spPr>
        <p:txBody>
          <a:bodyPr>
            <a:normAutofit/>
          </a:bodyPr>
          <a:lstStyle/>
          <a:p>
            <a:pPr>
              <a:buNone/>
            </a:pPr>
            <a:r>
              <a:rPr lang="en-GB" b="1" u="sng" dirty="0"/>
              <a:t>Topics</a:t>
            </a:r>
            <a:endParaRPr lang="en-GB" dirty="0"/>
          </a:p>
          <a:p>
            <a:r>
              <a:rPr lang="en-GB" dirty="0"/>
              <a:t>Over the year we will have different topics </a:t>
            </a:r>
            <a:r>
              <a:rPr lang="en-GB" b="1" dirty="0" smtClean="0"/>
              <a:t>SPRING </a:t>
            </a:r>
            <a:r>
              <a:rPr lang="en-GB" b="1" dirty="0"/>
              <a:t>– </a:t>
            </a:r>
            <a:r>
              <a:rPr lang="en-GB" b="1" dirty="0" smtClean="0"/>
              <a:t>Crime and Punishment</a:t>
            </a:r>
            <a:endParaRPr lang="en-GB" dirty="0"/>
          </a:p>
          <a:p>
            <a:pPr>
              <a:buNone/>
            </a:pPr>
            <a:endParaRPr lang="en-GB" dirty="0"/>
          </a:p>
        </p:txBody>
      </p:sp>
      <p:pic>
        <p:nvPicPr>
          <p:cNvPr id="6" name="Picture 5"/>
          <p:cNvPicPr>
            <a:picLocks noChangeAspect="1"/>
          </p:cNvPicPr>
          <p:nvPr/>
        </p:nvPicPr>
        <p:blipFill>
          <a:blip r:embed="rId2"/>
          <a:stretch>
            <a:fillRect/>
          </a:stretch>
        </p:blipFill>
        <p:spPr>
          <a:xfrm>
            <a:off x="2847188" y="3284984"/>
            <a:ext cx="3456384" cy="3380252"/>
          </a:xfrm>
          <a:prstGeom prst="rect">
            <a:avLst/>
          </a:prstGeom>
        </p:spPr>
      </p:pic>
    </p:spTree>
    <p:extLst>
      <p:ext uri="{BB962C8B-B14F-4D97-AF65-F5344CB8AC3E}">
        <p14:creationId xmlns:p14="http://schemas.microsoft.com/office/powerpoint/2010/main" val="6718739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580" y="0"/>
            <a:ext cx="8229600" cy="1143000"/>
          </a:xfrm>
        </p:spPr>
        <p:txBody>
          <a:bodyPr/>
          <a:lstStyle/>
          <a:p>
            <a:r>
              <a:rPr lang="en-GB" b="1" i="1" u="sng" dirty="0" smtClean="0"/>
              <a:t>Curriculum</a:t>
            </a:r>
            <a:endParaRPr lang="en-GB" b="1" i="1" u="sng" dirty="0"/>
          </a:p>
        </p:txBody>
      </p:sp>
      <p:sp>
        <p:nvSpPr>
          <p:cNvPr id="3" name="Content Placeholder 2"/>
          <p:cNvSpPr>
            <a:spLocks noGrp="1"/>
          </p:cNvSpPr>
          <p:nvPr>
            <p:ph idx="1"/>
          </p:nvPr>
        </p:nvSpPr>
        <p:spPr>
          <a:xfrm>
            <a:off x="460580" y="913330"/>
            <a:ext cx="8229600" cy="4525963"/>
          </a:xfrm>
        </p:spPr>
        <p:txBody>
          <a:bodyPr>
            <a:normAutofit/>
          </a:bodyPr>
          <a:lstStyle/>
          <a:p>
            <a:pPr>
              <a:buNone/>
            </a:pPr>
            <a:r>
              <a:rPr lang="en-GB" b="1" u="sng" dirty="0"/>
              <a:t>Topics</a:t>
            </a:r>
            <a:endParaRPr lang="en-GB" dirty="0"/>
          </a:p>
          <a:p>
            <a:r>
              <a:rPr lang="en-GB" dirty="0"/>
              <a:t>Over the year we will have different topics </a:t>
            </a:r>
            <a:r>
              <a:rPr lang="en-GB" b="1" dirty="0" smtClean="0"/>
              <a:t>SUMMER </a:t>
            </a:r>
            <a:r>
              <a:rPr lang="en-GB" b="1" dirty="0"/>
              <a:t>– </a:t>
            </a:r>
            <a:r>
              <a:rPr lang="en-GB" b="1" dirty="0" smtClean="0"/>
              <a:t>Ancient Greece</a:t>
            </a:r>
            <a:endParaRPr lang="en-GB" dirty="0"/>
          </a:p>
          <a:p>
            <a:pPr>
              <a:buNone/>
            </a:pPr>
            <a:endParaRPr lang="en-GB" dirty="0"/>
          </a:p>
        </p:txBody>
      </p:sp>
      <p:pic>
        <p:nvPicPr>
          <p:cNvPr id="6" name="Picture 5"/>
          <p:cNvPicPr>
            <a:picLocks noChangeAspect="1"/>
          </p:cNvPicPr>
          <p:nvPr/>
        </p:nvPicPr>
        <p:blipFill>
          <a:blip r:embed="rId2"/>
          <a:stretch>
            <a:fillRect/>
          </a:stretch>
        </p:blipFill>
        <p:spPr>
          <a:xfrm>
            <a:off x="2847188" y="3284984"/>
            <a:ext cx="3456384" cy="3380252"/>
          </a:xfrm>
          <a:prstGeom prst="rect">
            <a:avLst/>
          </a:prstGeom>
        </p:spPr>
      </p:pic>
    </p:spTree>
    <p:extLst>
      <p:ext uri="{BB962C8B-B14F-4D97-AF65-F5344CB8AC3E}">
        <p14:creationId xmlns:p14="http://schemas.microsoft.com/office/powerpoint/2010/main" val="3609221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b="1" i="1" u="sng" dirty="0"/>
              <a:t>Reading</a:t>
            </a:r>
          </a:p>
        </p:txBody>
      </p:sp>
      <p:sp>
        <p:nvSpPr>
          <p:cNvPr id="3" name="Content Placeholder 2"/>
          <p:cNvSpPr>
            <a:spLocks noGrp="1"/>
          </p:cNvSpPr>
          <p:nvPr>
            <p:ph idx="1"/>
          </p:nvPr>
        </p:nvSpPr>
        <p:spPr>
          <a:xfrm>
            <a:off x="467544" y="908720"/>
            <a:ext cx="8229600" cy="5544616"/>
          </a:xfrm>
        </p:spPr>
        <p:txBody>
          <a:bodyPr>
            <a:normAutofit fontScale="92500" lnSpcReduction="10000"/>
          </a:bodyPr>
          <a:lstStyle/>
          <a:p>
            <a:r>
              <a:rPr lang="en-GB" dirty="0"/>
              <a:t>Keep at the daily reading </a:t>
            </a:r>
            <a:r>
              <a:rPr lang="en-GB" dirty="0" smtClean="0"/>
              <a:t>– either by the children reading on their own or reading to you/you reading to them. </a:t>
            </a:r>
            <a:r>
              <a:rPr lang="en-GB" dirty="0"/>
              <a:t>Talk together about the books, the characters, the storylines and encourage him/her to express their own opinions about them.</a:t>
            </a:r>
          </a:p>
          <a:p>
            <a:r>
              <a:rPr lang="en-GB" dirty="0"/>
              <a:t>Children need to get used to reading </a:t>
            </a:r>
            <a:r>
              <a:rPr lang="en-GB" dirty="0">
                <a:hlinkClick r:id="rId2"/>
              </a:rPr>
              <a:t>non-fiction texts</a:t>
            </a:r>
            <a:r>
              <a:rPr lang="en-GB" dirty="0"/>
              <a:t> as well as stories. Try to encourage children to read texts associated with events or interests that are meaningful to them; for example, if they like football, read through a match programme or a newspaper report with them.</a:t>
            </a:r>
          </a:p>
        </p:txBody>
      </p:sp>
    </p:spTree>
    <p:extLst>
      <p:ext uri="{BB962C8B-B14F-4D97-AF65-F5344CB8AC3E}">
        <p14:creationId xmlns:p14="http://schemas.microsoft.com/office/powerpoint/2010/main" val="13697325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b="1" i="1" u="sng" dirty="0"/>
              <a:t>Reading</a:t>
            </a:r>
          </a:p>
        </p:txBody>
      </p:sp>
      <p:sp>
        <p:nvSpPr>
          <p:cNvPr id="3" name="Content Placeholder 2"/>
          <p:cNvSpPr>
            <a:spLocks noGrp="1"/>
          </p:cNvSpPr>
          <p:nvPr>
            <p:ph idx="1"/>
          </p:nvPr>
        </p:nvSpPr>
        <p:spPr>
          <a:xfrm>
            <a:off x="467544" y="908720"/>
            <a:ext cx="8229600" cy="5544616"/>
          </a:xfrm>
        </p:spPr>
        <p:txBody>
          <a:bodyPr>
            <a:normAutofit lnSpcReduction="10000"/>
          </a:bodyPr>
          <a:lstStyle/>
          <a:p>
            <a:r>
              <a:rPr lang="en-GB" dirty="0"/>
              <a:t>When asking your child questions about what they have been reading, think about inference (reading between the lines) and deduction (reading beyond the lines). An example of an inference question is: 'Pick out two phrases that tell us the bear is angry with Goldilocks.' An example of a deduction question is: 'How do you think Goldilocks might have felt as she ran away?‘</a:t>
            </a:r>
          </a:p>
          <a:p>
            <a:r>
              <a:rPr lang="en-GB" dirty="0" smtClean="0"/>
              <a:t>We are using reading records again this year. These can look like this:</a:t>
            </a:r>
            <a:endParaRPr lang="en-GB" dirty="0"/>
          </a:p>
        </p:txBody>
      </p:sp>
    </p:spTree>
    <p:extLst>
      <p:ext uri="{BB962C8B-B14F-4D97-AF65-F5344CB8AC3E}">
        <p14:creationId xmlns:p14="http://schemas.microsoft.com/office/powerpoint/2010/main" val="915711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b="1" i="1" u="sng" dirty="0"/>
              <a:t>Reading</a:t>
            </a:r>
          </a:p>
        </p:txBody>
      </p:sp>
      <p:pic>
        <p:nvPicPr>
          <p:cNvPr id="5" name="Picture 4"/>
          <p:cNvPicPr>
            <a:picLocks noChangeAspect="1"/>
          </p:cNvPicPr>
          <p:nvPr/>
        </p:nvPicPr>
        <p:blipFill>
          <a:blip r:embed="rId2"/>
          <a:stretch>
            <a:fillRect/>
          </a:stretch>
        </p:blipFill>
        <p:spPr>
          <a:xfrm>
            <a:off x="694078" y="911324"/>
            <a:ext cx="7632516" cy="5946676"/>
          </a:xfrm>
          <a:prstGeom prst="rect">
            <a:avLst/>
          </a:prstGeom>
        </p:spPr>
      </p:pic>
    </p:spTree>
    <p:extLst>
      <p:ext uri="{BB962C8B-B14F-4D97-AF65-F5344CB8AC3E}">
        <p14:creationId xmlns:p14="http://schemas.microsoft.com/office/powerpoint/2010/main" val="42776870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a:t>Homework</a:t>
            </a:r>
          </a:p>
        </p:txBody>
      </p:sp>
      <p:sp>
        <p:nvSpPr>
          <p:cNvPr id="3" name="Content Placeholder 2"/>
          <p:cNvSpPr>
            <a:spLocks noGrp="1"/>
          </p:cNvSpPr>
          <p:nvPr>
            <p:ph idx="1"/>
          </p:nvPr>
        </p:nvSpPr>
        <p:spPr>
          <a:xfrm>
            <a:off x="457200" y="1091877"/>
            <a:ext cx="8229600" cy="4525963"/>
          </a:xfrm>
        </p:spPr>
        <p:txBody>
          <a:bodyPr>
            <a:normAutofit fontScale="40000" lnSpcReduction="20000"/>
          </a:bodyPr>
          <a:lstStyle/>
          <a:p>
            <a:pPr>
              <a:buNone/>
            </a:pPr>
            <a:endParaRPr lang="en-GB" dirty="0"/>
          </a:p>
          <a:p>
            <a:pPr hangingPunct="0"/>
            <a:r>
              <a:rPr lang="en-GB" sz="6300" dirty="0"/>
              <a:t>Weekly individual English tasks homework activities </a:t>
            </a:r>
            <a:r>
              <a:rPr lang="en-GB" sz="6300" dirty="0" smtClean="0"/>
              <a:t>will be put on Google Classroom on Mondays.</a:t>
            </a:r>
            <a:endParaRPr lang="en-US" sz="6300" dirty="0"/>
          </a:p>
          <a:p>
            <a:pPr hangingPunct="0"/>
            <a:r>
              <a:rPr lang="en-GB" sz="6300" dirty="0" smtClean="0"/>
              <a:t>This needs to be handed in by the following Monday morning. This </a:t>
            </a:r>
            <a:r>
              <a:rPr lang="en-GB" sz="6300" dirty="0"/>
              <a:t>is to begin to prepare the children for the homework expectations they will experience in secondary school. </a:t>
            </a:r>
            <a:r>
              <a:rPr lang="en-GB" sz="6300" dirty="0" smtClean="0"/>
              <a:t>We </a:t>
            </a:r>
            <a:r>
              <a:rPr lang="en-GB" sz="6300" dirty="0"/>
              <a:t>encourage parental involvement in homework tasks so please do not hesitate to come and ask for advice or for further information</a:t>
            </a:r>
            <a:r>
              <a:rPr lang="en-GB" sz="6300" dirty="0" smtClean="0"/>
              <a:t>.</a:t>
            </a:r>
          </a:p>
          <a:p>
            <a:pPr hangingPunct="0"/>
            <a:r>
              <a:rPr lang="en-US" sz="6300" dirty="0" err="1" smtClean="0"/>
              <a:t>Mathletics</a:t>
            </a:r>
            <a:r>
              <a:rPr lang="en-US" sz="6300" dirty="0" smtClean="0"/>
              <a:t> homework will be set on a Monday; there will be one task each week.</a:t>
            </a:r>
            <a:endParaRPr lang="en-US" sz="6300" dirty="0"/>
          </a:p>
          <a:p>
            <a:endParaRPr lang="en-US" dirty="0"/>
          </a:p>
        </p:txBody>
      </p:sp>
      <p:pic>
        <p:nvPicPr>
          <p:cNvPr id="4" name="Picture 3" descr="MC900412400[1]"/>
          <p:cNvPicPr/>
          <p:nvPr/>
        </p:nvPicPr>
        <p:blipFill>
          <a:blip r:embed="rId2" cstate="print"/>
          <a:srcRect/>
          <a:stretch>
            <a:fillRect/>
          </a:stretch>
        </p:blipFill>
        <p:spPr bwMode="auto">
          <a:xfrm>
            <a:off x="7853469" y="5882651"/>
            <a:ext cx="838200" cy="923925"/>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a:t>Walking home</a:t>
            </a:r>
          </a:p>
        </p:txBody>
      </p:sp>
      <p:sp>
        <p:nvSpPr>
          <p:cNvPr id="3" name="Content Placeholder 2"/>
          <p:cNvSpPr>
            <a:spLocks noGrp="1"/>
          </p:cNvSpPr>
          <p:nvPr>
            <p:ph idx="1"/>
          </p:nvPr>
        </p:nvSpPr>
        <p:spPr>
          <a:xfrm>
            <a:off x="457200" y="846138"/>
            <a:ext cx="8229600" cy="4525963"/>
          </a:xfrm>
        </p:spPr>
        <p:txBody>
          <a:bodyPr>
            <a:normAutofit/>
          </a:bodyPr>
          <a:lstStyle/>
          <a:p>
            <a:pPr>
              <a:buNone/>
            </a:pPr>
            <a:endParaRPr lang="en-GB" dirty="0"/>
          </a:p>
          <a:p>
            <a:pPr hangingPunct="0"/>
            <a:r>
              <a:rPr lang="en-US" dirty="0"/>
              <a:t>Children can walk home on their own once I have received a letter stating that they can do this.</a:t>
            </a:r>
          </a:p>
          <a:p>
            <a:pPr hangingPunct="0"/>
            <a:r>
              <a:rPr lang="en-US" dirty="0"/>
              <a:t>If this is only going to happen on particular days or there is an exception, please can you inform me in writing.</a:t>
            </a:r>
          </a:p>
          <a:p>
            <a:endParaRPr lang="en-US" dirty="0"/>
          </a:p>
        </p:txBody>
      </p:sp>
    </p:spTree>
    <p:extLst>
      <p:ext uri="{BB962C8B-B14F-4D97-AF65-F5344CB8AC3E}">
        <p14:creationId xmlns:p14="http://schemas.microsoft.com/office/powerpoint/2010/main" val="15893522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u="sng" dirty="0" smtClean="0"/>
              <a:t>PGL</a:t>
            </a:r>
            <a:endParaRPr lang="en-GB" b="1" i="1" u="sng" dirty="0"/>
          </a:p>
        </p:txBody>
      </p:sp>
      <p:sp>
        <p:nvSpPr>
          <p:cNvPr id="3" name="Content Placeholder 2"/>
          <p:cNvSpPr>
            <a:spLocks noGrp="1"/>
          </p:cNvSpPr>
          <p:nvPr>
            <p:ph idx="1"/>
          </p:nvPr>
        </p:nvSpPr>
        <p:spPr>
          <a:xfrm>
            <a:off x="481236" y="852426"/>
            <a:ext cx="8229600" cy="4525963"/>
          </a:xfrm>
        </p:spPr>
        <p:txBody>
          <a:bodyPr>
            <a:normAutofit/>
          </a:bodyPr>
          <a:lstStyle/>
          <a:p>
            <a:pPr>
              <a:buNone/>
            </a:pPr>
            <a:endParaRPr lang="en-GB" dirty="0"/>
          </a:p>
          <a:p>
            <a:pPr hangingPunct="0"/>
            <a:r>
              <a:rPr lang="en-US" dirty="0" smtClean="0"/>
              <a:t>This is happening </a:t>
            </a:r>
            <a:r>
              <a:rPr lang="en-US" smtClean="0"/>
              <a:t>from 4</a:t>
            </a:r>
            <a:r>
              <a:rPr lang="en-US" baseline="30000" smtClean="0"/>
              <a:t>th</a:t>
            </a:r>
            <a:r>
              <a:rPr lang="en-US" smtClean="0"/>
              <a:t> </a:t>
            </a:r>
            <a:r>
              <a:rPr lang="en-US" dirty="0" smtClean="0"/>
              <a:t>June </a:t>
            </a:r>
            <a:r>
              <a:rPr lang="en-US" smtClean="0"/>
              <a:t>– </a:t>
            </a:r>
            <a:r>
              <a:rPr lang="en-US" dirty="0"/>
              <a:t>6</a:t>
            </a:r>
            <a:r>
              <a:rPr lang="en-US" baseline="30000" smtClean="0"/>
              <a:t>th</a:t>
            </a:r>
            <a:r>
              <a:rPr lang="en-US" smtClean="0"/>
              <a:t> </a:t>
            </a:r>
            <a:r>
              <a:rPr lang="en-US" dirty="0" smtClean="0"/>
              <a:t>June at PGL, </a:t>
            </a:r>
            <a:r>
              <a:rPr lang="en-US" dirty="0" err="1" smtClean="0"/>
              <a:t>Claythorpe</a:t>
            </a:r>
            <a:r>
              <a:rPr lang="en-US" dirty="0" smtClean="0"/>
              <a:t> Court, </a:t>
            </a:r>
            <a:r>
              <a:rPr lang="en-US" dirty="0" err="1" smtClean="0"/>
              <a:t>Lincs.</a:t>
            </a:r>
            <a:endParaRPr lang="en-US" dirty="0" smtClean="0"/>
          </a:p>
          <a:p>
            <a:pPr marL="0" indent="0">
              <a:buNone/>
            </a:pPr>
            <a:endParaRPr lang="en-US" dirty="0"/>
          </a:p>
        </p:txBody>
      </p:sp>
      <p:pic>
        <p:nvPicPr>
          <p:cNvPr id="4" name="Picture 3"/>
          <p:cNvPicPr>
            <a:picLocks noChangeAspect="1"/>
          </p:cNvPicPr>
          <p:nvPr/>
        </p:nvPicPr>
        <p:blipFill>
          <a:blip r:embed="rId2"/>
          <a:stretch>
            <a:fillRect/>
          </a:stretch>
        </p:blipFill>
        <p:spPr>
          <a:xfrm>
            <a:off x="396550" y="3573016"/>
            <a:ext cx="2857500" cy="1600200"/>
          </a:xfrm>
          <a:prstGeom prst="rect">
            <a:avLst/>
          </a:prstGeom>
        </p:spPr>
      </p:pic>
      <p:pic>
        <p:nvPicPr>
          <p:cNvPr id="5" name="Picture 4"/>
          <p:cNvPicPr>
            <a:picLocks noChangeAspect="1"/>
          </p:cNvPicPr>
          <p:nvPr/>
        </p:nvPicPr>
        <p:blipFill>
          <a:blip r:embed="rId2"/>
          <a:stretch>
            <a:fillRect/>
          </a:stretch>
        </p:blipFill>
        <p:spPr>
          <a:xfrm>
            <a:off x="5853539" y="3573016"/>
            <a:ext cx="2857500" cy="1600200"/>
          </a:xfrm>
          <a:prstGeom prst="rect">
            <a:avLst/>
          </a:prstGeom>
        </p:spPr>
      </p:pic>
    </p:spTree>
    <p:extLst>
      <p:ext uri="{BB962C8B-B14F-4D97-AF65-F5344CB8AC3E}">
        <p14:creationId xmlns:p14="http://schemas.microsoft.com/office/powerpoint/2010/main" val="10794833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953</TotalTime>
  <Words>634</Words>
  <Application>Microsoft Office PowerPoint</Application>
  <PresentationFormat>On-screen Show (4:3)</PresentationFormat>
  <Paragraphs>61</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Comic Sans MS</vt:lpstr>
      <vt:lpstr>Office Theme</vt:lpstr>
      <vt:lpstr>Welcome to... </vt:lpstr>
      <vt:lpstr>Class 6</vt:lpstr>
      <vt:lpstr>Routines</vt:lpstr>
      <vt:lpstr>Equipment</vt:lpstr>
      <vt:lpstr>Behaviour</vt:lpstr>
      <vt:lpstr>SATs</vt:lpstr>
      <vt:lpstr>Curriculum</vt:lpstr>
      <vt:lpstr>Curriculum</vt:lpstr>
      <vt:lpstr>Curriculum</vt:lpstr>
      <vt:lpstr>Reading</vt:lpstr>
      <vt:lpstr>Reading</vt:lpstr>
      <vt:lpstr>Reading</vt:lpstr>
      <vt:lpstr>Homework</vt:lpstr>
      <vt:lpstr>Walking home</vt:lpstr>
      <vt:lpstr>PGL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dc:title>
  <dc:creator>gcasey</dc:creator>
  <cp:lastModifiedBy>Tracy Wolfe</cp:lastModifiedBy>
  <cp:revision>47</cp:revision>
  <cp:lastPrinted>2015-09-17T16:35:13Z</cp:lastPrinted>
  <dcterms:created xsi:type="dcterms:W3CDTF">2012-09-12T08:19:20Z</dcterms:created>
  <dcterms:modified xsi:type="dcterms:W3CDTF">2024-09-19T15:36:32Z</dcterms:modified>
</cp:coreProperties>
</file>