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6"/>
  </p:handoutMasterIdLst>
  <p:sldIdLst>
    <p:sldId id="256" r:id="rId2"/>
    <p:sldId id="257" r:id="rId3"/>
    <p:sldId id="272" r:id="rId4"/>
    <p:sldId id="259" r:id="rId5"/>
    <p:sldId id="267" r:id="rId6"/>
    <p:sldId id="258" r:id="rId7"/>
    <p:sldId id="260" r:id="rId8"/>
    <p:sldId id="274" r:id="rId9"/>
    <p:sldId id="275" r:id="rId10"/>
    <p:sldId id="269" r:id="rId11"/>
    <p:sldId id="270" r:id="rId12"/>
    <p:sldId id="261" r:id="rId13"/>
    <p:sldId id="271" r:id="rId14"/>
    <p:sldId id="273" r:id="rId15"/>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6737" y="0"/>
            <a:ext cx="2950475" cy="498773"/>
          </a:xfrm>
          <a:prstGeom prst="rect">
            <a:avLst/>
          </a:prstGeom>
        </p:spPr>
        <p:txBody>
          <a:bodyPr vert="horz" lIns="91440" tIns="45720" rIns="91440" bIns="45720" rtlCol="0"/>
          <a:lstStyle>
            <a:lvl1pPr algn="r">
              <a:defRPr sz="1200"/>
            </a:lvl1pPr>
          </a:lstStyle>
          <a:p>
            <a:fld id="{4E38DC60-9659-47A8-B6D8-C92A2B0A8E60}" type="datetimeFigureOut">
              <a:rPr lang="en-GB" smtClean="0"/>
              <a:t>15/09/2025</a:t>
            </a:fld>
            <a:endParaRPr lang="en-GB"/>
          </a:p>
        </p:txBody>
      </p:sp>
      <p:sp>
        <p:nvSpPr>
          <p:cNvPr id="4" name="Footer Placeholder 3"/>
          <p:cNvSpPr>
            <a:spLocks noGrp="1"/>
          </p:cNvSpPr>
          <p:nvPr>
            <p:ph type="ftr" sz="quarter" idx="2"/>
          </p:nvPr>
        </p:nvSpPr>
        <p:spPr>
          <a:xfrm>
            <a:off x="0" y="9442154"/>
            <a:ext cx="2950475" cy="49877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6737" y="9442154"/>
            <a:ext cx="2950475" cy="498772"/>
          </a:xfrm>
          <a:prstGeom prst="rect">
            <a:avLst/>
          </a:prstGeom>
        </p:spPr>
        <p:txBody>
          <a:bodyPr vert="horz" lIns="91440" tIns="45720" rIns="91440" bIns="45720" rtlCol="0" anchor="b"/>
          <a:lstStyle>
            <a:lvl1pPr algn="r">
              <a:defRPr sz="1200"/>
            </a:lvl1pPr>
          </a:lstStyle>
          <a:p>
            <a:fld id="{A6178EE8-6F63-41A9-A60C-33CAD98AFC85}" type="slidenum">
              <a:rPr lang="en-GB" smtClean="0"/>
              <a:t>‹#›</a:t>
            </a:fld>
            <a:endParaRPr lang="en-GB"/>
          </a:p>
        </p:txBody>
      </p:sp>
    </p:spTree>
    <p:extLst>
      <p:ext uri="{BB962C8B-B14F-4D97-AF65-F5344CB8AC3E}">
        <p14:creationId xmlns:p14="http://schemas.microsoft.com/office/powerpoint/2010/main" val="407892918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EA1126-6EFD-43AB-8CBA-E9F8EB5468C1}" type="datetimeFigureOut">
              <a:rPr lang="en-GB" smtClean="0"/>
              <a:pPr/>
              <a:t>15/09/2025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007B9F-D628-4F0B-AD68-FE58F1673C4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theschoolrun.com/non-fict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64904"/>
            <a:ext cx="7772400" cy="1470025"/>
          </a:xfrm>
        </p:spPr>
        <p:txBody>
          <a:bodyPr>
            <a:noAutofit/>
          </a:bodyPr>
          <a:lstStyle/>
          <a:p>
            <a:r>
              <a:rPr lang="en-GB" sz="6000" dirty="0">
                <a:latin typeface="Comic Sans MS" pitchFamily="66" charset="0"/>
              </a:rPr>
              <a:t>Welcome to...</a:t>
            </a:r>
            <a:br>
              <a:rPr lang="en-GB" sz="6000" dirty="0">
                <a:latin typeface="Comic Sans MS" pitchFamily="66" charset="0"/>
              </a:rPr>
            </a:br>
            <a:endParaRPr lang="en-GB" sz="6000" dirty="0">
              <a:latin typeface="Comic Sans MS" pitchFamily="66" charset="0"/>
            </a:endParaRPr>
          </a:p>
        </p:txBody>
      </p:sp>
      <p:sp>
        <p:nvSpPr>
          <p:cNvPr id="3" name="Subtitle 2"/>
          <p:cNvSpPr>
            <a:spLocks noGrp="1"/>
          </p:cNvSpPr>
          <p:nvPr>
            <p:ph type="subTitle" idx="1"/>
          </p:nvPr>
        </p:nvSpPr>
        <p:spPr/>
        <p:txBody>
          <a:bodyPr>
            <a:normAutofit/>
          </a:bodyPr>
          <a:lstStyle/>
          <a:p>
            <a:r>
              <a:rPr lang="en-GB" sz="6000" dirty="0">
                <a:solidFill>
                  <a:schemeClr val="tx1"/>
                </a:solidFill>
                <a:latin typeface="Comic Sans MS" pitchFamily="66" charset="0"/>
              </a:rPr>
              <a:t>Year 6</a:t>
            </a:r>
            <a:endParaRPr lang="en-GB" sz="6000" dirty="0">
              <a:solidFill>
                <a:schemeClr val="tx1"/>
              </a:solidFill>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800" y="116632"/>
            <a:ext cx="3474720" cy="70866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b="1" i="1" u="sng" dirty="0" smtClean="0"/>
              <a:t/>
            </a:r>
            <a:br>
              <a:rPr lang="en-GB" sz="5400" b="1" i="1" u="sng" dirty="0" smtClean="0"/>
            </a:br>
            <a:r>
              <a:rPr lang="en-GB" sz="5400" b="1" i="1" u="sng" dirty="0" smtClean="0"/>
              <a:t/>
            </a:r>
            <a:br>
              <a:rPr lang="en-GB" sz="5400" b="1" i="1" u="sng" dirty="0" smtClean="0"/>
            </a:br>
            <a:r>
              <a:rPr lang="en-GB" sz="5400" b="1" i="1" u="sng" dirty="0" smtClean="0"/>
              <a:t>Year </a:t>
            </a:r>
            <a:r>
              <a:rPr lang="en-GB" sz="5400" b="1" i="1" u="sng" dirty="0"/>
              <a:t>6</a:t>
            </a:r>
          </a:p>
        </p:txBody>
      </p:sp>
      <p:sp>
        <p:nvSpPr>
          <p:cNvPr id="3" name="Content Placeholder 2"/>
          <p:cNvSpPr>
            <a:spLocks noGrp="1"/>
          </p:cNvSpPr>
          <p:nvPr>
            <p:ph idx="1"/>
          </p:nvPr>
        </p:nvSpPr>
        <p:spPr>
          <a:xfrm>
            <a:off x="323528" y="1600200"/>
            <a:ext cx="8363272" cy="4525963"/>
          </a:xfrm>
        </p:spPr>
        <p:txBody>
          <a:bodyPr>
            <a:normAutofit lnSpcReduction="10000"/>
          </a:bodyPr>
          <a:lstStyle/>
          <a:p>
            <a:pPr algn="ctr">
              <a:buNone/>
            </a:pPr>
            <a:endParaRPr lang="en-US" dirty="0" smtClean="0"/>
          </a:p>
          <a:p>
            <a:pPr algn="ctr">
              <a:buNone/>
            </a:pPr>
            <a:r>
              <a:rPr lang="en-US" dirty="0" smtClean="0"/>
              <a:t>The </a:t>
            </a:r>
            <a:r>
              <a:rPr lang="en-US" dirty="0"/>
              <a:t>members of staff that will be working with your children this year are:</a:t>
            </a:r>
            <a:endParaRPr lang="en-GB" dirty="0"/>
          </a:p>
          <a:p>
            <a:pPr algn="ctr">
              <a:buNone/>
            </a:pPr>
            <a:r>
              <a:rPr lang="en-US" dirty="0"/>
              <a:t>Miss Wolfe</a:t>
            </a:r>
          </a:p>
          <a:p>
            <a:pPr algn="ctr">
              <a:buNone/>
            </a:pPr>
            <a:r>
              <a:rPr lang="en-US" dirty="0" err="1" smtClean="0"/>
              <a:t>Mrs</a:t>
            </a:r>
            <a:r>
              <a:rPr lang="en-US" dirty="0" smtClean="0"/>
              <a:t> </a:t>
            </a:r>
            <a:r>
              <a:rPr lang="en-US" dirty="0" err="1" smtClean="0"/>
              <a:t>Stronge</a:t>
            </a:r>
            <a:r>
              <a:rPr lang="en-US" dirty="0" smtClean="0"/>
              <a:t> (Friday mornings)</a:t>
            </a:r>
          </a:p>
          <a:p>
            <a:pPr algn="ctr">
              <a:buNone/>
            </a:pPr>
            <a:r>
              <a:rPr lang="en-US" dirty="0" err="1" smtClean="0"/>
              <a:t>Mr</a:t>
            </a:r>
            <a:r>
              <a:rPr lang="en-US" dirty="0" smtClean="0"/>
              <a:t> </a:t>
            </a:r>
            <a:r>
              <a:rPr lang="en-US" dirty="0" err="1" smtClean="0"/>
              <a:t>Knuppel</a:t>
            </a:r>
            <a:r>
              <a:rPr lang="en-US" dirty="0" smtClean="0"/>
              <a:t> (mornings)</a:t>
            </a:r>
          </a:p>
          <a:p>
            <a:pPr algn="ctr">
              <a:buNone/>
            </a:pPr>
            <a:r>
              <a:rPr lang="en-US" dirty="0" err="1" smtClean="0"/>
              <a:t>Ms</a:t>
            </a:r>
            <a:r>
              <a:rPr lang="en-US" dirty="0" smtClean="0"/>
              <a:t> Gonzales (all day)</a:t>
            </a:r>
          </a:p>
          <a:p>
            <a:pPr algn="ctr">
              <a:buNone/>
            </a:pPr>
            <a:r>
              <a:rPr lang="en-US" dirty="0" smtClean="0"/>
              <a:t>Miss Brown (afternoons)</a:t>
            </a:r>
            <a:endParaRPr lang="en-US" dirty="0"/>
          </a:p>
        </p:txBody>
      </p:sp>
      <p:pic>
        <p:nvPicPr>
          <p:cNvPr id="4" name="Picture 3"/>
          <p:cNvPicPr>
            <a:picLocks noChangeAspect="1"/>
          </p:cNvPicPr>
          <p:nvPr/>
        </p:nvPicPr>
        <p:blipFill>
          <a:blip r:embed="rId2"/>
          <a:stretch>
            <a:fillRect/>
          </a:stretch>
        </p:blipFill>
        <p:spPr>
          <a:xfrm>
            <a:off x="2767653" y="138941"/>
            <a:ext cx="3475021" cy="70719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41" y="39358"/>
            <a:ext cx="8229600" cy="1143000"/>
          </a:xfrm>
        </p:spPr>
        <p:txBody>
          <a:bodyPr/>
          <a:lstStyle/>
          <a:p>
            <a:r>
              <a:rPr lang="en-GB" b="1" i="1" u="sng" dirty="0"/>
              <a:t>Routines</a:t>
            </a:r>
          </a:p>
        </p:txBody>
      </p:sp>
      <p:sp>
        <p:nvSpPr>
          <p:cNvPr id="3" name="Content Placeholder 2"/>
          <p:cNvSpPr>
            <a:spLocks noGrp="1"/>
          </p:cNvSpPr>
          <p:nvPr>
            <p:ph idx="1"/>
          </p:nvPr>
        </p:nvSpPr>
        <p:spPr>
          <a:xfrm>
            <a:off x="527486" y="764704"/>
            <a:ext cx="8229600" cy="4525963"/>
          </a:xfrm>
        </p:spPr>
        <p:txBody>
          <a:bodyPr>
            <a:normAutofit fontScale="25000" lnSpcReduction="20000"/>
          </a:bodyPr>
          <a:lstStyle/>
          <a:p>
            <a:pPr>
              <a:buNone/>
            </a:pPr>
            <a:endParaRPr lang="en-GB" sz="11200" dirty="0"/>
          </a:p>
          <a:p>
            <a:pPr>
              <a:buNone/>
            </a:pPr>
            <a:r>
              <a:rPr lang="en-US" sz="11200" b="1" u="sng" dirty="0"/>
              <a:t>Water Bottles</a:t>
            </a:r>
            <a:endParaRPr lang="en-GB" sz="11200" dirty="0"/>
          </a:p>
          <a:p>
            <a:r>
              <a:rPr lang="en-US" sz="11200" dirty="0"/>
              <a:t>Please could you send your child to school with a named water bottle containing WATER only</a:t>
            </a:r>
            <a:r>
              <a:rPr lang="en-US" sz="11200" dirty="0" smtClean="0"/>
              <a:t>. There is a school one that they can use, if necessary.</a:t>
            </a:r>
            <a:endParaRPr lang="en-GB" sz="11200" dirty="0"/>
          </a:p>
          <a:p>
            <a:pPr>
              <a:buNone/>
            </a:pPr>
            <a:r>
              <a:rPr lang="en-US" sz="11200" dirty="0"/>
              <a:t> </a:t>
            </a:r>
            <a:r>
              <a:rPr lang="en-US" sz="11200" b="1" u="sng" dirty="0"/>
              <a:t>Snacks</a:t>
            </a:r>
            <a:endParaRPr lang="en-GB" sz="11200" dirty="0"/>
          </a:p>
          <a:p>
            <a:r>
              <a:rPr lang="en-US" sz="11200" dirty="0"/>
              <a:t>Should you wish your child to have a snack at morning break please send them with their own healthy snack – fruit or veg. However please remember that nuts should not be sent in as a snack.</a:t>
            </a:r>
            <a:endParaRPr lang="en-GB" sz="11200" dirty="0"/>
          </a:p>
          <a:p>
            <a:pPr>
              <a:buNone/>
            </a:pPr>
            <a:r>
              <a:rPr lang="en-US" sz="11200" b="1" u="sng" dirty="0" smtClean="0"/>
              <a:t>Equipment</a:t>
            </a:r>
            <a:endParaRPr lang="en-GB" sz="11200" dirty="0"/>
          </a:p>
          <a:p>
            <a:r>
              <a:rPr lang="en-US" sz="11200" dirty="0"/>
              <a:t>In KS2 we provide all equipment such as pencils, rulers, calculators etc so children do not need to bring pencil cases to school.  </a:t>
            </a:r>
          </a:p>
          <a:p>
            <a:endParaRPr lang="en-US" sz="7200" dirty="0"/>
          </a:p>
          <a:p>
            <a:pPr marL="0" indent="0">
              <a:buNone/>
            </a:pPr>
            <a:endParaRPr lang="en-GB" sz="7200" dirty="0"/>
          </a:p>
          <a:p>
            <a:pPr>
              <a:buNone/>
            </a:pPr>
            <a:endParaRPr lang="en-GB" dirty="0"/>
          </a:p>
          <a:p>
            <a:pPr>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94448"/>
            <a:ext cx="3149160" cy="642263"/>
          </a:xfrm>
          <a:prstGeom prst="rect">
            <a:avLst/>
          </a:prstGeom>
        </p:spPr>
      </p:pic>
    </p:spTree>
    <p:extLst>
      <p:ext uri="{BB962C8B-B14F-4D97-AF65-F5344CB8AC3E}">
        <p14:creationId xmlns:p14="http://schemas.microsoft.com/office/powerpoint/2010/main" val="2444697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u="sng" dirty="0" smtClean="0"/>
              <a:t/>
            </a:r>
            <a:br>
              <a:rPr lang="en-GB" b="1" i="1" u="sng" dirty="0" smtClean="0"/>
            </a:br>
            <a:r>
              <a:rPr lang="en-GB" b="1" i="1" u="sng" dirty="0" smtClean="0"/>
              <a:t>Equipment</a:t>
            </a:r>
            <a:endParaRPr lang="en-GB" b="1" i="1" u="sng" dirty="0"/>
          </a:p>
        </p:txBody>
      </p:sp>
      <p:sp>
        <p:nvSpPr>
          <p:cNvPr id="3" name="Content Placeholder 2"/>
          <p:cNvSpPr>
            <a:spLocks noGrp="1"/>
          </p:cNvSpPr>
          <p:nvPr>
            <p:ph idx="1"/>
          </p:nvPr>
        </p:nvSpPr>
        <p:spPr/>
        <p:txBody>
          <a:bodyPr>
            <a:normAutofit fontScale="92500" lnSpcReduction="10000"/>
          </a:bodyPr>
          <a:lstStyle/>
          <a:p>
            <a:pPr>
              <a:buNone/>
            </a:pPr>
            <a:r>
              <a:rPr lang="en-US" b="1" u="sng" dirty="0"/>
              <a:t>PE </a:t>
            </a:r>
            <a:endParaRPr lang="en-GB" dirty="0"/>
          </a:p>
          <a:p>
            <a:r>
              <a:rPr lang="en-US" dirty="0"/>
              <a:t>Please could you make sure that your child has their PE/swimming kit on our PE days. Our days are </a:t>
            </a:r>
            <a:r>
              <a:rPr lang="en-US" dirty="0" smtClean="0"/>
              <a:t>Monday </a:t>
            </a:r>
            <a:r>
              <a:rPr lang="en-US" dirty="0" smtClean="0"/>
              <a:t>and Thursday</a:t>
            </a:r>
            <a:r>
              <a:rPr lang="en-US" dirty="0"/>
              <a:t>.</a:t>
            </a:r>
          </a:p>
          <a:p>
            <a:r>
              <a:rPr lang="en-GB" dirty="0"/>
              <a:t>Children should have a white T-shirt, black/navy shorts for indoor PE, as well as black/navy jogging bottoms, school jumper/fleece and suitable trainers for outdoor PE. Please inform us, in writing, if your child is unfit to participate in PE</a:t>
            </a:r>
            <a:r>
              <a:rPr lang="en-GB" dirty="0" smtClean="0"/>
              <a:t>.</a:t>
            </a:r>
          </a:p>
          <a:p>
            <a:r>
              <a:rPr lang="en-GB" dirty="0" smtClean="0"/>
              <a:t>They are not allowed to wear earrings in PE.</a:t>
            </a:r>
            <a:endParaRPr lang="en-GB" dirty="0"/>
          </a:p>
          <a:p>
            <a:pPr>
              <a:buNone/>
            </a:pPr>
            <a:endParaRPr lang="en-GB" dirty="0"/>
          </a:p>
        </p:txBody>
      </p:sp>
      <p:pic>
        <p:nvPicPr>
          <p:cNvPr id="6" name="Picture 5"/>
          <p:cNvPicPr>
            <a:picLocks noChangeAspect="1"/>
          </p:cNvPicPr>
          <p:nvPr/>
        </p:nvPicPr>
        <p:blipFill>
          <a:blip r:embed="rId2"/>
          <a:stretch>
            <a:fillRect/>
          </a:stretch>
        </p:blipFill>
        <p:spPr>
          <a:xfrm>
            <a:off x="2834489" y="138941"/>
            <a:ext cx="3475021" cy="707197"/>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919"/>
            <a:ext cx="8229600" cy="1143000"/>
          </a:xfrm>
        </p:spPr>
        <p:txBody>
          <a:bodyPr/>
          <a:lstStyle/>
          <a:p>
            <a:r>
              <a:rPr lang="en-US" b="1" i="1" u="sng" dirty="0" err="1"/>
              <a:t>Behaviour</a:t>
            </a:r>
            <a:endParaRPr lang="en-GB" i="1" dirty="0"/>
          </a:p>
        </p:txBody>
      </p:sp>
      <p:sp>
        <p:nvSpPr>
          <p:cNvPr id="3" name="Content Placeholder 2"/>
          <p:cNvSpPr>
            <a:spLocks noGrp="1"/>
          </p:cNvSpPr>
          <p:nvPr>
            <p:ph idx="1"/>
          </p:nvPr>
        </p:nvSpPr>
        <p:spPr>
          <a:xfrm>
            <a:off x="457200" y="1676919"/>
            <a:ext cx="8229600" cy="4525963"/>
          </a:xfrm>
        </p:spPr>
        <p:txBody>
          <a:bodyPr>
            <a:noAutofit/>
          </a:bodyPr>
          <a:lstStyle/>
          <a:p>
            <a:r>
              <a:rPr lang="en-US" sz="2400" dirty="0"/>
              <a:t>It is expected that the children in Year 6 will set a high standard of good </a:t>
            </a:r>
            <a:r>
              <a:rPr lang="en-US" sz="2400" dirty="0" err="1"/>
              <a:t>behaviour</a:t>
            </a:r>
            <a:r>
              <a:rPr lang="en-US" sz="2400" dirty="0"/>
              <a:t>. </a:t>
            </a:r>
          </a:p>
          <a:p>
            <a:r>
              <a:rPr lang="en-US" sz="2400" dirty="0"/>
              <a:t>We follow the school’s </a:t>
            </a:r>
            <a:r>
              <a:rPr lang="en-US" sz="2400" dirty="0" err="1"/>
              <a:t>Behaviour</a:t>
            </a:r>
            <a:r>
              <a:rPr lang="en-US" sz="2400" dirty="0"/>
              <a:t> System.</a:t>
            </a:r>
          </a:p>
          <a:p>
            <a:r>
              <a:rPr lang="en-GB" sz="2400" dirty="0"/>
              <a:t>The children are expected to try their best in all aspects of school life, individually and in a team.  As the oldest children in school, there are a large number of opportunities for them to make a significant, positive contribution to school life. Children are asked to apply for a range of jobs and responsibilities and are expected to set a good example for younger children and all of Year 6 will have a Reception reading buddy. </a:t>
            </a:r>
            <a:endParaRPr lang="en-US" sz="2400" dirty="0"/>
          </a:p>
        </p:txBody>
      </p:sp>
      <p:pic>
        <p:nvPicPr>
          <p:cNvPr id="6" name="Picture 5"/>
          <p:cNvPicPr>
            <a:picLocks noChangeAspect="1"/>
          </p:cNvPicPr>
          <p:nvPr/>
        </p:nvPicPr>
        <p:blipFill>
          <a:blip r:embed="rId2"/>
          <a:stretch>
            <a:fillRect/>
          </a:stretch>
        </p:blipFill>
        <p:spPr>
          <a:xfrm>
            <a:off x="2834489" y="44624"/>
            <a:ext cx="3475021" cy="707197"/>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41" y="39358"/>
            <a:ext cx="8229600" cy="1517434"/>
          </a:xfrm>
        </p:spPr>
        <p:txBody>
          <a:bodyPr>
            <a:normAutofit/>
          </a:bodyPr>
          <a:lstStyle/>
          <a:p>
            <a:r>
              <a:rPr lang="en-GB" b="1" i="1" u="sng" dirty="0" smtClean="0"/>
              <a:t/>
            </a:r>
            <a:br>
              <a:rPr lang="en-GB" b="1" i="1" u="sng" dirty="0" smtClean="0"/>
            </a:br>
            <a:r>
              <a:rPr lang="en-GB" b="1" i="1" u="sng" dirty="0" smtClean="0"/>
              <a:t>SATs</a:t>
            </a:r>
            <a:endParaRPr lang="en-GB" b="1" i="1" u="sng" dirty="0"/>
          </a:p>
        </p:txBody>
      </p:sp>
      <p:sp>
        <p:nvSpPr>
          <p:cNvPr id="5" name="Content Placeholder 4"/>
          <p:cNvSpPr>
            <a:spLocks noGrp="1"/>
          </p:cNvSpPr>
          <p:nvPr>
            <p:ph idx="1"/>
          </p:nvPr>
        </p:nvSpPr>
        <p:spPr/>
        <p:txBody>
          <a:bodyPr>
            <a:normAutofit fontScale="92500" lnSpcReduction="20000"/>
          </a:bodyPr>
          <a:lstStyle/>
          <a:p>
            <a:r>
              <a:rPr lang="en-US" dirty="0"/>
              <a:t>These are happening the week beginning </a:t>
            </a:r>
            <a:r>
              <a:rPr lang="en-US" dirty="0" smtClean="0"/>
              <a:t>11</a:t>
            </a:r>
            <a:r>
              <a:rPr lang="en-US" baseline="30000" dirty="0" smtClean="0"/>
              <a:t>th</a:t>
            </a:r>
            <a:r>
              <a:rPr lang="en-US" dirty="0" smtClean="0"/>
              <a:t>  </a:t>
            </a:r>
            <a:r>
              <a:rPr lang="en-US" dirty="0"/>
              <a:t>May </a:t>
            </a:r>
            <a:r>
              <a:rPr lang="en-US" dirty="0" smtClean="0"/>
              <a:t>2026.</a:t>
            </a:r>
            <a:endParaRPr lang="en-US" dirty="0"/>
          </a:p>
          <a:p>
            <a:r>
              <a:rPr lang="en-US" dirty="0"/>
              <a:t>There are 3 maths papers – arithmetic and 2 reasoning papers.</a:t>
            </a:r>
          </a:p>
          <a:p>
            <a:r>
              <a:rPr lang="en-US" dirty="0"/>
              <a:t>There is 1 reading paper.</a:t>
            </a:r>
          </a:p>
          <a:p>
            <a:r>
              <a:rPr lang="en-US" dirty="0"/>
              <a:t>There is 1 grammar, punctuation and spelling paper.</a:t>
            </a:r>
          </a:p>
          <a:p>
            <a:r>
              <a:rPr lang="en-US" dirty="0"/>
              <a:t>Writing is done within class activities and in the last month before SATs there will be LOTS of writing which could then be moderated.</a:t>
            </a:r>
          </a:p>
        </p:txBody>
      </p:sp>
      <p:pic>
        <p:nvPicPr>
          <p:cNvPr id="3" name="Picture 2"/>
          <p:cNvPicPr>
            <a:picLocks noChangeAspect="1"/>
          </p:cNvPicPr>
          <p:nvPr/>
        </p:nvPicPr>
        <p:blipFill>
          <a:blip r:embed="rId2"/>
          <a:stretch>
            <a:fillRect/>
          </a:stretch>
        </p:blipFill>
        <p:spPr>
          <a:xfrm>
            <a:off x="2901130" y="39784"/>
            <a:ext cx="3475021" cy="707197"/>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481" y="332656"/>
            <a:ext cx="8229600" cy="1143000"/>
          </a:xfrm>
        </p:spPr>
        <p:txBody>
          <a:bodyPr>
            <a:normAutofit fontScale="90000"/>
          </a:bodyPr>
          <a:lstStyle/>
          <a:p>
            <a:r>
              <a:rPr lang="en-GB" b="1" i="1" u="sng" dirty="0" smtClean="0"/>
              <a:t/>
            </a:r>
            <a:br>
              <a:rPr lang="en-GB" b="1" i="1" u="sng" dirty="0" smtClean="0"/>
            </a:br>
            <a:r>
              <a:rPr lang="en-GB" b="1" i="1" u="sng" dirty="0" smtClean="0"/>
              <a:t>Curriculum</a:t>
            </a:r>
            <a:endParaRPr lang="en-GB" b="1" i="1" u="sng" dirty="0"/>
          </a:p>
        </p:txBody>
      </p:sp>
      <p:sp>
        <p:nvSpPr>
          <p:cNvPr id="3" name="Content Placeholder 2"/>
          <p:cNvSpPr>
            <a:spLocks noGrp="1"/>
          </p:cNvSpPr>
          <p:nvPr>
            <p:ph idx="1"/>
          </p:nvPr>
        </p:nvSpPr>
        <p:spPr>
          <a:xfrm>
            <a:off x="473481" y="1628800"/>
            <a:ext cx="8229600" cy="4525963"/>
          </a:xfrm>
        </p:spPr>
        <p:txBody>
          <a:bodyPr>
            <a:normAutofit/>
          </a:bodyPr>
          <a:lstStyle/>
          <a:p>
            <a:pPr>
              <a:buNone/>
            </a:pPr>
            <a:r>
              <a:rPr lang="en-GB" b="1" u="sng" dirty="0"/>
              <a:t>Topics</a:t>
            </a:r>
            <a:endParaRPr lang="en-GB" dirty="0"/>
          </a:p>
          <a:p>
            <a:r>
              <a:rPr lang="en-GB" dirty="0"/>
              <a:t>Over the year we will have different topics starting with</a:t>
            </a:r>
          </a:p>
          <a:p>
            <a:r>
              <a:rPr lang="en-GB" b="1" dirty="0"/>
              <a:t>AUTUMN – The World at War</a:t>
            </a:r>
            <a:endParaRPr lang="en-GB" dirty="0"/>
          </a:p>
          <a:p>
            <a:pPr>
              <a:buNone/>
            </a:pPr>
            <a:endParaRPr lang="en-GB" dirty="0"/>
          </a:p>
        </p:txBody>
      </p:sp>
      <p:pic>
        <p:nvPicPr>
          <p:cNvPr id="5" name="Picture 4"/>
          <p:cNvPicPr>
            <a:picLocks noChangeAspect="1"/>
          </p:cNvPicPr>
          <p:nvPr/>
        </p:nvPicPr>
        <p:blipFill>
          <a:blip r:embed="rId2"/>
          <a:stretch>
            <a:fillRect/>
          </a:stretch>
        </p:blipFill>
        <p:spPr>
          <a:xfrm>
            <a:off x="2850770" y="179512"/>
            <a:ext cx="3475021" cy="707197"/>
          </a:xfrm>
          <a:prstGeom prst="rect">
            <a:avLst/>
          </a:prstGeom>
        </p:spPr>
      </p:pic>
      <p:pic>
        <p:nvPicPr>
          <p:cNvPr id="2050" name="Picture 2" descr="The Second World W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4077072"/>
            <a:ext cx="3240360" cy="23961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0688"/>
            <a:ext cx="8229600" cy="1143000"/>
          </a:xfrm>
        </p:spPr>
        <p:txBody>
          <a:bodyPr/>
          <a:lstStyle/>
          <a:p>
            <a:r>
              <a:rPr lang="en-GB" b="1" i="1" u="sng" dirty="0"/>
              <a:t>Curriculum</a:t>
            </a:r>
          </a:p>
        </p:txBody>
      </p:sp>
      <p:sp>
        <p:nvSpPr>
          <p:cNvPr id="3" name="Content Placeholder 2"/>
          <p:cNvSpPr>
            <a:spLocks noGrp="1"/>
          </p:cNvSpPr>
          <p:nvPr>
            <p:ph idx="1"/>
          </p:nvPr>
        </p:nvSpPr>
        <p:spPr>
          <a:xfrm>
            <a:off x="538287" y="1486446"/>
            <a:ext cx="8229600" cy="4525963"/>
          </a:xfrm>
        </p:spPr>
        <p:txBody>
          <a:bodyPr>
            <a:normAutofit/>
          </a:bodyPr>
          <a:lstStyle/>
          <a:p>
            <a:pPr>
              <a:buNone/>
            </a:pPr>
            <a:r>
              <a:rPr lang="en-GB" b="1" u="sng" dirty="0"/>
              <a:t>Topics</a:t>
            </a:r>
            <a:endParaRPr lang="en-GB" dirty="0"/>
          </a:p>
          <a:p>
            <a:r>
              <a:rPr lang="en-GB" dirty="0"/>
              <a:t>Over the year we will have different topics </a:t>
            </a:r>
            <a:r>
              <a:rPr lang="en-GB" b="1" dirty="0"/>
              <a:t>SPRING – Crime and Punishment</a:t>
            </a:r>
            <a:endParaRPr lang="en-GB" dirty="0"/>
          </a:p>
          <a:p>
            <a:pPr>
              <a:buNone/>
            </a:pPr>
            <a:endParaRPr lang="en-GB" dirty="0"/>
          </a:p>
        </p:txBody>
      </p:sp>
      <p:pic>
        <p:nvPicPr>
          <p:cNvPr id="7" name="Picture 6"/>
          <p:cNvPicPr>
            <a:picLocks noChangeAspect="1"/>
          </p:cNvPicPr>
          <p:nvPr/>
        </p:nvPicPr>
        <p:blipFill>
          <a:blip r:embed="rId2"/>
          <a:stretch>
            <a:fillRect/>
          </a:stretch>
        </p:blipFill>
        <p:spPr>
          <a:xfrm>
            <a:off x="2850770" y="179512"/>
            <a:ext cx="3475021" cy="707197"/>
          </a:xfrm>
          <a:prstGeom prst="rect">
            <a:avLst/>
          </a:prstGeom>
        </p:spPr>
      </p:pic>
      <p:pic>
        <p:nvPicPr>
          <p:cNvPr id="4100" name="Picture 4" descr="Stocks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1343" y="3140968"/>
            <a:ext cx="3147501" cy="3086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8739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641" y="1196752"/>
            <a:ext cx="8229600" cy="1143000"/>
          </a:xfrm>
        </p:spPr>
        <p:txBody>
          <a:bodyPr/>
          <a:lstStyle/>
          <a:p>
            <a:r>
              <a:rPr lang="en-GB" b="1" i="1" u="sng" dirty="0"/>
              <a:t>Curriculum</a:t>
            </a:r>
          </a:p>
        </p:txBody>
      </p:sp>
      <p:sp>
        <p:nvSpPr>
          <p:cNvPr id="3" name="Content Placeholder 2"/>
          <p:cNvSpPr>
            <a:spLocks noGrp="1"/>
          </p:cNvSpPr>
          <p:nvPr>
            <p:ph idx="1"/>
          </p:nvPr>
        </p:nvSpPr>
        <p:spPr>
          <a:xfrm>
            <a:off x="460580" y="2420888"/>
            <a:ext cx="8229600" cy="4525963"/>
          </a:xfrm>
        </p:spPr>
        <p:txBody>
          <a:bodyPr>
            <a:normAutofit/>
          </a:bodyPr>
          <a:lstStyle/>
          <a:p>
            <a:pPr>
              <a:buNone/>
            </a:pPr>
            <a:r>
              <a:rPr lang="en-GB" b="1" u="sng" dirty="0"/>
              <a:t>Topics</a:t>
            </a:r>
            <a:endParaRPr lang="en-GB" dirty="0"/>
          </a:p>
          <a:p>
            <a:r>
              <a:rPr lang="en-GB" dirty="0"/>
              <a:t>Over the year we will have different topics </a:t>
            </a:r>
            <a:r>
              <a:rPr lang="en-GB" b="1" dirty="0"/>
              <a:t>SUMMER – Ancient Greece</a:t>
            </a:r>
            <a:endParaRPr lang="en-GB" dirty="0"/>
          </a:p>
          <a:p>
            <a:pPr>
              <a:buNone/>
            </a:pPr>
            <a:endParaRPr lang="en-GB" dirty="0"/>
          </a:p>
        </p:txBody>
      </p:sp>
      <p:pic>
        <p:nvPicPr>
          <p:cNvPr id="7" name="Picture 6"/>
          <p:cNvPicPr>
            <a:picLocks noChangeAspect="1"/>
          </p:cNvPicPr>
          <p:nvPr/>
        </p:nvPicPr>
        <p:blipFill>
          <a:blip r:embed="rId2"/>
          <a:stretch>
            <a:fillRect/>
          </a:stretch>
        </p:blipFill>
        <p:spPr>
          <a:xfrm>
            <a:off x="2771800" y="188640"/>
            <a:ext cx="3475021" cy="707197"/>
          </a:xfrm>
          <a:prstGeom prst="rect">
            <a:avLst/>
          </a:prstGeom>
        </p:spPr>
      </p:pic>
      <p:pic>
        <p:nvPicPr>
          <p:cNvPr id="5" name="Picture 4"/>
          <p:cNvPicPr>
            <a:picLocks noChangeAspect="1"/>
          </p:cNvPicPr>
          <p:nvPr/>
        </p:nvPicPr>
        <p:blipFill>
          <a:blip r:embed="rId3"/>
          <a:stretch>
            <a:fillRect/>
          </a:stretch>
        </p:blipFill>
        <p:spPr>
          <a:xfrm>
            <a:off x="3347864" y="4221088"/>
            <a:ext cx="2619375" cy="1743075"/>
          </a:xfrm>
          <a:prstGeom prst="rect">
            <a:avLst/>
          </a:prstGeom>
        </p:spPr>
      </p:pic>
    </p:spTree>
    <p:extLst>
      <p:ext uri="{BB962C8B-B14F-4D97-AF65-F5344CB8AC3E}">
        <p14:creationId xmlns:p14="http://schemas.microsoft.com/office/powerpoint/2010/main" val="3609221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1143000"/>
          </a:xfrm>
        </p:spPr>
        <p:txBody>
          <a:bodyPr/>
          <a:lstStyle/>
          <a:p>
            <a:r>
              <a:rPr lang="en-GB" b="1" i="1" u="sng" dirty="0"/>
              <a:t>Reading</a:t>
            </a:r>
          </a:p>
        </p:txBody>
      </p:sp>
      <p:sp>
        <p:nvSpPr>
          <p:cNvPr id="3" name="Content Placeholder 2"/>
          <p:cNvSpPr>
            <a:spLocks noGrp="1"/>
          </p:cNvSpPr>
          <p:nvPr>
            <p:ph idx="1"/>
          </p:nvPr>
        </p:nvSpPr>
        <p:spPr>
          <a:xfrm>
            <a:off x="467544" y="1700808"/>
            <a:ext cx="8229600" cy="5544616"/>
          </a:xfrm>
        </p:spPr>
        <p:txBody>
          <a:bodyPr>
            <a:normAutofit fontScale="92500" lnSpcReduction="10000"/>
          </a:bodyPr>
          <a:lstStyle/>
          <a:p>
            <a:r>
              <a:rPr lang="en-GB" dirty="0"/>
              <a:t>Keep at the daily reading – either by the children reading on their own or reading to you/you reading to them. Talk together about the books, the characters, the storylines and encourage him/her to express their own opinions about them.</a:t>
            </a:r>
          </a:p>
          <a:p>
            <a:r>
              <a:rPr lang="en-GB" dirty="0"/>
              <a:t>Children need to get used to reading </a:t>
            </a:r>
            <a:r>
              <a:rPr lang="en-GB" dirty="0">
                <a:hlinkClick r:id="rId2"/>
              </a:rPr>
              <a:t>non-fiction texts</a:t>
            </a:r>
            <a:r>
              <a:rPr lang="en-GB" dirty="0"/>
              <a:t> as well as stories. Try to encourage children to read texts associated with events or interests that are meaningful to them; for example, if they like football, read through a match programme or a newspaper report with them.</a:t>
            </a:r>
          </a:p>
        </p:txBody>
      </p:sp>
      <p:pic>
        <p:nvPicPr>
          <p:cNvPr id="4" name="Picture 3"/>
          <p:cNvPicPr>
            <a:picLocks noChangeAspect="1"/>
          </p:cNvPicPr>
          <p:nvPr/>
        </p:nvPicPr>
        <p:blipFill>
          <a:blip r:embed="rId3"/>
          <a:stretch>
            <a:fillRect/>
          </a:stretch>
        </p:blipFill>
        <p:spPr>
          <a:xfrm>
            <a:off x="2771800" y="188640"/>
            <a:ext cx="3475021" cy="707197"/>
          </a:xfrm>
          <a:prstGeom prst="rect">
            <a:avLst/>
          </a:prstGeom>
        </p:spPr>
      </p:pic>
    </p:spTree>
    <p:extLst>
      <p:ext uri="{BB962C8B-B14F-4D97-AF65-F5344CB8AC3E}">
        <p14:creationId xmlns:p14="http://schemas.microsoft.com/office/powerpoint/2010/main" val="1369732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486" y="836712"/>
            <a:ext cx="8229600" cy="1143000"/>
          </a:xfrm>
        </p:spPr>
        <p:txBody>
          <a:bodyPr/>
          <a:lstStyle/>
          <a:p>
            <a:r>
              <a:rPr lang="en-GB" b="1" i="1" u="sng" dirty="0"/>
              <a:t>Reading</a:t>
            </a:r>
          </a:p>
        </p:txBody>
      </p:sp>
      <p:sp>
        <p:nvSpPr>
          <p:cNvPr id="3" name="Content Placeholder 2"/>
          <p:cNvSpPr>
            <a:spLocks noGrp="1"/>
          </p:cNvSpPr>
          <p:nvPr>
            <p:ph idx="1"/>
          </p:nvPr>
        </p:nvSpPr>
        <p:spPr>
          <a:xfrm>
            <a:off x="467544" y="1772816"/>
            <a:ext cx="8229600" cy="5544616"/>
          </a:xfrm>
        </p:spPr>
        <p:txBody>
          <a:bodyPr>
            <a:normAutofit/>
          </a:bodyPr>
          <a:lstStyle/>
          <a:p>
            <a:r>
              <a:rPr lang="en-GB" dirty="0"/>
              <a:t>When asking your child questions about what they have been reading, think about inference (reading between the lines) and deduction (reading beyond the lines). An example of an inference question is: 'Pick out two phrases that tell us the bear is angry with Goldilocks.' An example of a deduction question is: 'How do you think Goldilocks might have felt as she ran away?‘</a:t>
            </a:r>
          </a:p>
          <a:p>
            <a:r>
              <a:rPr lang="en-GB" dirty="0"/>
              <a:t>We are using reading records again this year. </a:t>
            </a:r>
          </a:p>
        </p:txBody>
      </p:sp>
      <p:pic>
        <p:nvPicPr>
          <p:cNvPr id="4" name="Picture 3"/>
          <p:cNvPicPr>
            <a:picLocks noChangeAspect="1"/>
          </p:cNvPicPr>
          <p:nvPr/>
        </p:nvPicPr>
        <p:blipFill>
          <a:blip r:embed="rId2"/>
          <a:stretch>
            <a:fillRect/>
          </a:stretch>
        </p:blipFill>
        <p:spPr>
          <a:xfrm>
            <a:off x="2771800" y="188640"/>
            <a:ext cx="3475021" cy="707197"/>
          </a:xfrm>
          <a:prstGeom prst="rect">
            <a:avLst/>
          </a:prstGeom>
        </p:spPr>
      </p:pic>
    </p:spTree>
    <p:extLst>
      <p:ext uri="{BB962C8B-B14F-4D97-AF65-F5344CB8AC3E}">
        <p14:creationId xmlns:p14="http://schemas.microsoft.com/office/powerpoint/2010/main" val="915711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510" y="836712"/>
            <a:ext cx="8229600" cy="1143000"/>
          </a:xfrm>
        </p:spPr>
        <p:txBody>
          <a:bodyPr/>
          <a:lstStyle/>
          <a:p>
            <a:r>
              <a:rPr lang="en-GB" b="1" i="1" u="sng" dirty="0"/>
              <a:t>Homework</a:t>
            </a:r>
          </a:p>
        </p:txBody>
      </p:sp>
      <p:sp>
        <p:nvSpPr>
          <p:cNvPr id="3" name="Content Placeholder 2"/>
          <p:cNvSpPr>
            <a:spLocks noGrp="1"/>
          </p:cNvSpPr>
          <p:nvPr>
            <p:ph idx="1"/>
          </p:nvPr>
        </p:nvSpPr>
        <p:spPr>
          <a:xfrm>
            <a:off x="467544" y="1700808"/>
            <a:ext cx="8229600" cy="4525963"/>
          </a:xfrm>
        </p:spPr>
        <p:txBody>
          <a:bodyPr>
            <a:normAutofit fontScale="40000" lnSpcReduction="20000"/>
          </a:bodyPr>
          <a:lstStyle/>
          <a:p>
            <a:pPr>
              <a:buNone/>
            </a:pPr>
            <a:endParaRPr lang="en-GB" dirty="0"/>
          </a:p>
          <a:p>
            <a:pPr hangingPunct="0"/>
            <a:r>
              <a:rPr lang="en-GB" sz="6300" dirty="0"/>
              <a:t>Weekly individual English tasks homework activities will be put on Google Classroom on Mondays</a:t>
            </a:r>
            <a:r>
              <a:rPr lang="en-GB" sz="6300" dirty="0" smtClean="0"/>
              <a:t>.</a:t>
            </a:r>
          </a:p>
          <a:p>
            <a:pPr hangingPunct="0"/>
            <a:r>
              <a:rPr lang="en-GB" sz="6300" dirty="0" smtClean="0"/>
              <a:t>This </a:t>
            </a:r>
            <a:r>
              <a:rPr lang="en-GB" sz="6300" dirty="0"/>
              <a:t>needs to be handed in by the following Monday morning. This is to begin to prepare the children for the homework expectations they will experience in secondary school. We encourage parental involvement in homework tasks so please do not hesitate to come and ask for advice or for further information</a:t>
            </a:r>
            <a:r>
              <a:rPr lang="en-GB" sz="6300" dirty="0" smtClean="0"/>
              <a:t>.</a:t>
            </a:r>
          </a:p>
          <a:p>
            <a:pPr hangingPunct="0"/>
            <a:r>
              <a:rPr lang="en-US" sz="6300" dirty="0"/>
              <a:t>Daily reading of at least 10 minutes</a:t>
            </a:r>
            <a:r>
              <a:rPr lang="en-US" sz="6300" dirty="0" smtClean="0"/>
              <a:t>.</a:t>
            </a:r>
            <a:endParaRPr lang="en-GB" sz="6300" dirty="0"/>
          </a:p>
          <a:p>
            <a:pPr hangingPunct="0"/>
            <a:r>
              <a:rPr lang="en-US" sz="6300" dirty="0" smtClean="0"/>
              <a:t>Times table rocks stars 15 minutes 3 times a week.</a:t>
            </a:r>
          </a:p>
          <a:p>
            <a:pPr hangingPunct="0"/>
            <a:r>
              <a:rPr lang="en-US" sz="6300" dirty="0" smtClean="0"/>
              <a:t>Spelling shed </a:t>
            </a:r>
            <a:r>
              <a:rPr lang="en-GB" sz="6300" dirty="0"/>
              <a:t>15 minutes 3 times a week</a:t>
            </a:r>
            <a:r>
              <a:rPr lang="en-GB" sz="6300" dirty="0" smtClean="0"/>
              <a:t>.</a:t>
            </a:r>
            <a:endParaRPr lang="en-US" dirty="0"/>
          </a:p>
          <a:p>
            <a:pPr hangingPunct="0"/>
            <a:r>
              <a:rPr lang="en-US" sz="6300" dirty="0" smtClean="0"/>
              <a:t>An optional French homework.</a:t>
            </a:r>
            <a:endParaRPr lang="en-GB" sz="6300" dirty="0"/>
          </a:p>
        </p:txBody>
      </p:sp>
      <p:pic>
        <p:nvPicPr>
          <p:cNvPr id="5" name="Picture 4"/>
          <p:cNvPicPr>
            <a:picLocks noChangeAspect="1"/>
          </p:cNvPicPr>
          <p:nvPr/>
        </p:nvPicPr>
        <p:blipFill>
          <a:blip r:embed="rId2"/>
          <a:stretch>
            <a:fillRect/>
          </a:stretch>
        </p:blipFill>
        <p:spPr>
          <a:xfrm>
            <a:off x="2771800" y="188640"/>
            <a:ext cx="3475021" cy="707197"/>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273324"/>
            <a:ext cx="8229600" cy="1143000"/>
          </a:xfrm>
        </p:spPr>
        <p:txBody>
          <a:bodyPr/>
          <a:lstStyle/>
          <a:p>
            <a:r>
              <a:rPr lang="en-GB" b="1" i="1" u="sng" dirty="0"/>
              <a:t>Walking home</a:t>
            </a:r>
          </a:p>
        </p:txBody>
      </p:sp>
      <p:sp>
        <p:nvSpPr>
          <p:cNvPr id="3" name="Content Placeholder 2"/>
          <p:cNvSpPr>
            <a:spLocks noGrp="1"/>
          </p:cNvSpPr>
          <p:nvPr>
            <p:ph idx="1"/>
          </p:nvPr>
        </p:nvSpPr>
        <p:spPr>
          <a:xfrm>
            <a:off x="539552" y="1844824"/>
            <a:ext cx="8229600" cy="4525963"/>
          </a:xfrm>
        </p:spPr>
        <p:txBody>
          <a:bodyPr>
            <a:normAutofit/>
          </a:bodyPr>
          <a:lstStyle/>
          <a:p>
            <a:pPr>
              <a:buNone/>
            </a:pPr>
            <a:endParaRPr lang="en-GB" dirty="0"/>
          </a:p>
          <a:p>
            <a:pPr hangingPunct="0"/>
            <a:r>
              <a:rPr lang="en-US" dirty="0"/>
              <a:t>Children can walk home on their own once I have received a </a:t>
            </a:r>
            <a:r>
              <a:rPr lang="en-US" dirty="0" smtClean="0"/>
              <a:t>letter/email </a:t>
            </a:r>
            <a:r>
              <a:rPr lang="en-US" dirty="0"/>
              <a:t>stating that they can do this.</a:t>
            </a:r>
          </a:p>
          <a:p>
            <a:pPr hangingPunct="0"/>
            <a:r>
              <a:rPr lang="en-US" dirty="0"/>
              <a:t>If this is only going to happen on particular days or there is an exception, please can you inform me in writing.</a:t>
            </a:r>
          </a:p>
          <a:p>
            <a:endParaRPr lang="en-US" dirty="0"/>
          </a:p>
        </p:txBody>
      </p:sp>
      <p:pic>
        <p:nvPicPr>
          <p:cNvPr id="5" name="Picture 4"/>
          <p:cNvPicPr>
            <a:picLocks noChangeAspect="1"/>
          </p:cNvPicPr>
          <p:nvPr/>
        </p:nvPicPr>
        <p:blipFill>
          <a:blip r:embed="rId2"/>
          <a:stretch>
            <a:fillRect/>
          </a:stretch>
        </p:blipFill>
        <p:spPr>
          <a:xfrm>
            <a:off x="2771800" y="188640"/>
            <a:ext cx="3475021" cy="707197"/>
          </a:xfrm>
          <a:prstGeom prst="rect">
            <a:avLst/>
          </a:prstGeom>
        </p:spPr>
      </p:pic>
    </p:spTree>
    <p:extLst>
      <p:ext uri="{BB962C8B-B14F-4D97-AF65-F5344CB8AC3E}">
        <p14:creationId xmlns:p14="http://schemas.microsoft.com/office/powerpoint/2010/main" val="15893522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201316"/>
            <a:ext cx="8229600" cy="1143000"/>
          </a:xfrm>
        </p:spPr>
        <p:txBody>
          <a:bodyPr/>
          <a:lstStyle/>
          <a:p>
            <a:r>
              <a:rPr lang="en-GB" b="1" i="1" u="sng" dirty="0"/>
              <a:t>PGL</a:t>
            </a:r>
          </a:p>
        </p:txBody>
      </p:sp>
      <p:sp>
        <p:nvSpPr>
          <p:cNvPr id="3" name="Content Placeholder 2"/>
          <p:cNvSpPr>
            <a:spLocks noGrp="1"/>
          </p:cNvSpPr>
          <p:nvPr>
            <p:ph idx="1"/>
          </p:nvPr>
        </p:nvSpPr>
        <p:spPr>
          <a:xfrm>
            <a:off x="650078" y="1772816"/>
            <a:ext cx="8229600" cy="4525963"/>
          </a:xfrm>
        </p:spPr>
        <p:txBody>
          <a:bodyPr>
            <a:normAutofit/>
          </a:bodyPr>
          <a:lstStyle/>
          <a:p>
            <a:pPr>
              <a:buNone/>
            </a:pPr>
            <a:endParaRPr lang="en-GB" dirty="0"/>
          </a:p>
          <a:p>
            <a:pPr hangingPunct="0"/>
            <a:r>
              <a:rPr lang="en-US" dirty="0"/>
              <a:t>This is happening from </a:t>
            </a:r>
            <a:r>
              <a:rPr lang="en-US" dirty="0" smtClean="0"/>
              <a:t>1</a:t>
            </a:r>
            <a:r>
              <a:rPr lang="en-US" baseline="30000" dirty="0" smtClean="0"/>
              <a:t>st</a:t>
            </a:r>
            <a:r>
              <a:rPr lang="en-US" dirty="0" smtClean="0"/>
              <a:t> June </a:t>
            </a:r>
            <a:r>
              <a:rPr lang="en-US" dirty="0"/>
              <a:t>– </a:t>
            </a:r>
            <a:r>
              <a:rPr lang="en-US" dirty="0" smtClean="0"/>
              <a:t>3</a:t>
            </a:r>
            <a:r>
              <a:rPr lang="en-US" baseline="30000" dirty="0" smtClean="0"/>
              <a:t>rd</a:t>
            </a:r>
            <a:r>
              <a:rPr lang="en-US" dirty="0" smtClean="0"/>
              <a:t> June </a:t>
            </a:r>
            <a:r>
              <a:rPr lang="en-US" dirty="0"/>
              <a:t>at PGL, </a:t>
            </a:r>
            <a:r>
              <a:rPr lang="en-US" dirty="0" err="1"/>
              <a:t>Claythorpe</a:t>
            </a:r>
            <a:r>
              <a:rPr lang="en-US" dirty="0"/>
              <a:t> Court, </a:t>
            </a:r>
            <a:r>
              <a:rPr lang="en-US" dirty="0" err="1"/>
              <a:t>Lincs.</a:t>
            </a:r>
            <a:endParaRPr lang="en-US" dirty="0"/>
          </a:p>
          <a:p>
            <a:pPr marL="0" indent="0">
              <a:buNone/>
            </a:pPr>
            <a:endParaRPr lang="en-US" dirty="0"/>
          </a:p>
        </p:txBody>
      </p:sp>
      <p:pic>
        <p:nvPicPr>
          <p:cNvPr id="7" name="Picture 6"/>
          <p:cNvPicPr>
            <a:picLocks noChangeAspect="1"/>
          </p:cNvPicPr>
          <p:nvPr/>
        </p:nvPicPr>
        <p:blipFill>
          <a:blip r:embed="rId2"/>
          <a:stretch>
            <a:fillRect/>
          </a:stretch>
        </p:blipFill>
        <p:spPr>
          <a:xfrm>
            <a:off x="2771800" y="3573016"/>
            <a:ext cx="3986157" cy="2232248"/>
          </a:xfrm>
          <a:prstGeom prst="rect">
            <a:avLst/>
          </a:prstGeom>
        </p:spPr>
      </p:pic>
      <p:pic>
        <p:nvPicPr>
          <p:cNvPr id="8" name="Picture 7"/>
          <p:cNvPicPr>
            <a:picLocks noChangeAspect="1"/>
          </p:cNvPicPr>
          <p:nvPr/>
        </p:nvPicPr>
        <p:blipFill>
          <a:blip r:embed="rId3"/>
          <a:stretch>
            <a:fillRect/>
          </a:stretch>
        </p:blipFill>
        <p:spPr>
          <a:xfrm>
            <a:off x="2771800" y="188640"/>
            <a:ext cx="3475021" cy="707197"/>
          </a:xfrm>
          <a:prstGeom prst="rect">
            <a:avLst/>
          </a:prstGeom>
        </p:spPr>
      </p:pic>
    </p:spTree>
    <p:extLst>
      <p:ext uri="{BB962C8B-B14F-4D97-AF65-F5344CB8AC3E}">
        <p14:creationId xmlns:p14="http://schemas.microsoft.com/office/powerpoint/2010/main" val="10794833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1063</TotalTime>
  <Words>803</Words>
  <Application>Microsoft Office PowerPoint</Application>
  <PresentationFormat>On-screen Show (4:3)</PresentationFormat>
  <Paragraphs>66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Comic Sans MS</vt:lpstr>
      <vt:lpstr>Office Theme</vt:lpstr>
      <vt:lpstr>Welcome to... </vt:lpstr>
      <vt:lpstr>  Year 6</vt:lpstr>
      <vt:lpstr>Routines</vt:lpstr>
      <vt:lpstr> Equipment</vt:lpstr>
      <vt:lpstr>Behaviour</vt:lpstr>
      <vt:lpstr> SATs</vt:lpstr>
      <vt:lpstr> Curriculum</vt:lpstr>
      <vt:lpstr>Curriculum</vt:lpstr>
      <vt:lpstr>Curriculum</vt:lpstr>
      <vt:lpstr>Reading</vt:lpstr>
      <vt:lpstr>Reading</vt:lpstr>
      <vt:lpstr>Homework</vt:lpstr>
      <vt:lpstr>Walking home</vt:lpstr>
      <vt:lpstr>PGL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dc:title>
  <dc:creator>gcasey</dc:creator>
  <cp:lastModifiedBy>Tracy Wolfe</cp:lastModifiedBy>
  <cp:revision>54</cp:revision>
  <cp:lastPrinted>2015-09-17T16:35:13Z</cp:lastPrinted>
  <dcterms:created xsi:type="dcterms:W3CDTF">2012-09-12T08:19:20Z</dcterms:created>
  <dcterms:modified xsi:type="dcterms:W3CDTF">2025-09-15T16:31:06Z</dcterms:modified>
</cp:coreProperties>
</file>