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4" roundtripDataSignature="AMtx7miLHNRA7rBxCRevdqF7Yqp31Pa5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450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customschemas.google.com/relationships/presentationmetadata" Target="meta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/>
          </a:p>
        </p:txBody>
      </p:sp>
      <p:sp>
        <p:nvSpPr>
          <p:cNvPr id="179" name="Google Shape;17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80" name="Google Shape;18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/>
          </a:p>
        </p:txBody>
      </p:sp>
      <p:sp>
        <p:nvSpPr>
          <p:cNvPr id="189" name="Google Shape;1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0" name="Google Shape;19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PGL provides a wide range of inspiring residential adventure and educational courses for more than 5,000 groups every year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All PGL centres and activities are risk assessed to comply with legal requirements and best practice. Risk assessments are available by request and on the PGL website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Centres are subject to the Adventure Activities Licensing Authority regulations (AALA) where appropriate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ABTA (Association of British Travel Agents)  bonded means your money is protected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BAPA – British Activity Providers Association. Responsible for establishing operating guidelines for the activity holiday industry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Through the </a:t>
            </a:r>
            <a:r>
              <a:rPr lang="en-GB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Learning Outside the Classroom </a:t>
            </a:r>
            <a:r>
              <a:rPr lang="en-GB" b="1">
                <a:latin typeface="Arial"/>
                <a:ea typeface="Arial"/>
                <a:cs typeface="Arial"/>
                <a:sym typeface="Arial"/>
              </a:rPr>
              <a:t>Quality Badge Programme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you can be confident that recognised providers fulfil all the necessary criteria as laid down by the </a:t>
            </a:r>
            <a:r>
              <a:rPr lang="en-GB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DfE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, thereby better enabling Party Leaders to manage visits safely, efficiently and beneficially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7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/>
          </a:p>
        </p:txBody>
      </p:sp>
      <p:sp>
        <p:nvSpPr>
          <p:cNvPr id="217" name="Google Shape;21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18" name="Google Shape;21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Each group will have a PGL Groupie who will look after guests for the duration of their stay.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All accommodation, food, equipment and instruction is included in the price of the trip.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Activities are chosen to suit the requirements of the group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4 x 1 ½ hour activity sessions every day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A full evening entertainment programme run by PGL staff includes discos, talent shows and quizzes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29" name="Google Shape;22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 Benefits of a multi-activity course include: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improved self confidence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improved team-building skills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better peer group relationships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raised self esteem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increased motivation.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9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/>
          </a:p>
        </p:txBody>
      </p:sp>
      <p:sp>
        <p:nvSpPr>
          <p:cNvPr id="240" name="Google Shape;2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1" name="Google Shape;24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activities shown offer individual as well as team challenges</a:t>
            </a:r>
            <a:endParaRPr/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Activities are designed to encourage new skills and develop existing ones</a:t>
            </a:r>
            <a:endParaRPr/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Specific activities can be requested (though not guaranteed) and the programme is discussed on arrival at the centre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0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/>
          </a:p>
        </p:txBody>
      </p:sp>
      <p:sp>
        <p:nvSpPr>
          <p:cNvPr id="251" name="Google Shape;25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52" name="Google Shape;252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1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/>
          </a:p>
        </p:txBody>
      </p:sp>
      <p:sp>
        <p:nvSpPr>
          <p:cNvPr id="262" name="Google Shape;26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63" name="Google Shape;26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centre can accommodate 795 guests at a time with accommodation in the lodges, single occupancy blocks or tents in the summer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Teachers are usually accommodated in single or twin rooms with en suite and hot drink facilities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All rooms are lockable (party leader given master key)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All exterior doors and gates are locked at night but can be opened from the inside in an emergency without the need for unlocking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 PGL staff member is available on duty throughout the night (contactable by phone)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extensive facilities (other than activity bases) are available to your group during free time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3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/>
          </a:p>
        </p:txBody>
      </p:sp>
      <p:sp>
        <p:nvSpPr>
          <p:cNvPr id="285" name="Google Shape;28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86" name="Google Shape;286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We continually invest in healthy menus with freshly cooked ingredients obtained from fully traceable audited suppliers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Processed food is avoided and meals meet Local Authority guidelines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There will be hot and cold options available at every meal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At lunch and dinner the buffet includes a salad bar and mixed fruit basket plus hot and cold drinks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Our caterers can deal with </a:t>
            </a:r>
            <a:r>
              <a:rPr lang="en-GB" u="sng">
                <a:latin typeface="Arial"/>
                <a:ea typeface="Arial"/>
                <a:cs typeface="Arial"/>
                <a:sym typeface="Arial"/>
              </a:rPr>
              <a:t>most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dietary requirements but please ensure the party leader is aware of any dietary requirements well in advance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More food is always available if required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2" name="Google Shape;22;p2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28" name="Google Shape;28;p23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29" name="Google Shape;29;p2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5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41" name="Google Shape;41;p2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7" name="Google Shape;47;p2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7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7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54" name="Google Shape;54;p27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2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6" name="Google Shape;66;p2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7" name="Google Shape;67;p2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8" name="Google Shape;68;p2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9" name="Google Shape;69;p2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75" name="Google Shape;75;p3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1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3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11" name="Google Shape;111;p3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2" name="Google Shape;112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18" name="Google Shape;118;p3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9" name="Google Shape;119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4" name="Google Shape;134;p3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35" name="Google Shape;135;p3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6" name="Google Shape;136;p3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37" name="Google Shape;137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43" name="Google Shape;143;p3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44" name="Google Shape;144;p3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4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0" name="Google Shape;150;p4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4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4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4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sz="1400" i="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hyperlink" Target="http://www.pgl.co.uk/caythorpe36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hyperlink" Target="http://www.pgl.co.uk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"/>
          <p:cNvSpPr txBox="1"/>
          <p:nvPr/>
        </p:nvSpPr>
        <p:spPr>
          <a:xfrm>
            <a:off x="1066800" y="457200"/>
            <a:ext cx="7200900" cy="19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6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RESIDENTIAL VISIT </a:t>
            </a:r>
            <a:r>
              <a:rPr lang="en-GB" sz="3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GB" sz="3200" baseline="30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</a:t>
            </a:r>
            <a:r>
              <a:rPr lang="en-GB" sz="32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r>
              <a:rPr lang="en-GB" sz="3200" baseline="30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32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June 2025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PGL – </a:t>
            </a:r>
            <a:r>
              <a:rPr lang="en-GB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Caythorpe</a:t>
            </a: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Court, </a:t>
            </a:r>
            <a:r>
              <a:rPr lang="en-GB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Linc</a:t>
            </a:r>
            <a:endParaRPr dirty="0"/>
          </a:p>
        </p:txBody>
      </p:sp>
      <p:pic>
        <p:nvPicPr>
          <p:cNvPr id="164" name="Google Shape;16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3137" y="2708275"/>
            <a:ext cx="4848225" cy="3636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AIMS</a:t>
            </a:r>
            <a:endParaRPr/>
          </a:p>
        </p:txBody>
      </p:sp>
      <p:sp>
        <p:nvSpPr>
          <p:cNvPr id="170" name="Google Shape;170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Reasons for the visit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Organisation –  staffing / accommodation etc 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Health and safety / medicines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Spending Money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Questions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GB" sz="40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The reasons for the visit:</a:t>
            </a:r>
            <a:r>
              <a:rPr lang="en-GB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76" name="Google Shape;176;p3"/>
          <p:cNvSpPr txBox="1">
            <a:spLocks noGrp="1"/>
          </p:cNvSpPr>
          <p:nvPr>
            <p:ph type="body" idx="1"/>
          </p:nvPr>
        </p:nvSpPr>
        <p:spPr>
          <a:xfrm>
            <a:off x="457200" y="874712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gain confidence and courage tackling new experiences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experience the emotional response to being away from home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recognise the organisational responsibilities of being away from home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appreciate one’s own values and characteristics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recognise the place of the individual in team and group activities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612900"/>
            <a:ext cx="9144000" cy="524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4"/>
          <p:cNvSpPr txBox="1"/>
          <p:nvPr/>
        </p:nvSpPr>
        <p:spPr>
          <a:xfrm>
            <a:off x="4448175" y="3246437"/>
            <a:ext cx="2476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84" name="Google Shape;184;p4"/>
          <p:cNvSpPr txBox="1"/>
          <p:nvPr/>
        </p:nvSpPr>
        <p:spPr>
          <a:xfrm>
            <a:off x="0" y="0"/>
            <a:ext cx="9144000" cy="1628775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4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4"/>
          <p:cNvSpPr txBox="1"/>
          <p:nvPr/>
        </p:nvSpPr>
        <p:spPr>
          <a:xfrm>
            <a:off x="2051050" y="241300"/>
            <a:ext cx="6661150" cy="10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</a:pPr>
            <a:r>
              <a:rPr lang="en-GB" sz="4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Caythorpe Court</a:t>
            </a:r>
            <a:r>
              <a:rPr lang="en-GB" sz="36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36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8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Lincolnshire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endParaRPr>
              <a:solidFill>
                <a:srgbClr val="888888"/>
              </a:solidFill>
            </a:endParaRPr>
          </a:p>
        </p:txBody>
      </p:sp>
      <p:sp>
        <p:nvSpPr>
          <p:cNvPr id="194" name="Google Shape;194;p5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539750" y="4221162"/>
            <a:ext cx="9648825" cy="24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UK’s largest provider of outdoor education for young people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Over 55 years’ experience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Fully risk assessed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LOtC Quality Badge holder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Founding member of BAPA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ABTA bonded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5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Welcome to PGL</a:t>
            </a:r>
            <a:endParaRPr/>
          </a:p>
        </p:txBody>
      </p:sp>
      <p:pic>
        <p:nvPicPr>
          <p:cNvPr id="197" name="Google Shape;197;p5" descr="abta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1725" y="6165850"/>
            <a:ext cx="915987" cy="39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5" descr="bapa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80437" y="6034087"/>
            <a:ext cx="300037" cy="55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5" descr="LOtC-QB-logo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80175" y="6048375"/>
            <a:ext cx="817562" cy="633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5" descr="stfassured whit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95962" y="6092825"/>
            <a:ext cx="587375" cy="576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5" descr="PGL LOGO OFFICIAL_with Drop Shadow.png"/>
          <p:cNvPicPr preferRelativeResize="0"/>
          <p:nvPr/>
        </p:nvPicPr>
        <p:blipFill rotWithShape="1">
          <a:blip r:embed="rId8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7"/>
          <p:cNvSpPr txBox="1"/>
          <p:nvPr/>
        </p:nvSpPr>
        <p:spPr>
          <a:xfrm>
            <a:off x="0" y="0"/>
            <a:ext cx="9144000" cy="350043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endParaRPr>
              <a:solidFill>
                <a:srgbClr val="888888"/>
              </a:solidFill>
            </a:endParaRPr>
          </a:p>
        </p:txBody>
      </p:sp>
      <p:sp>
        <p:nvSpPr>
          <p:cNvPr id="222" name="Google Shape;222;p7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7"/>
          <p:cNvSpPr txBox="1"/>
          <p:nvPr/>
        </p:nvSpPr>
        <p:spPr>
          <a:xfrm>
            <a:off x="539750" y="4386262"/>
            <a:ext cx="8496300" cy="24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Dedicated PGL ‘Groupie’ to provide support throughout stay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Tailor-made programmes 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All accommodation, food, activities and instruction included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Free evening entertainment</a:t>
            </a:r>
            <a:endParaRPr sz="2000" b="0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24 hour support from centre team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7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The PGL difference</a:t>
            </a:r>
            <a:endParaRPr/>
          </a:p>
        </p:txBody>
      </p:sp>
      <p:pic>
        <p:nvPicPr>
          <p:cNvPr id="225" name="Google Shape;225;p7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8"/>
          <p:cNvSpPr txBox="1"/>
          <p:nvPr/>
        </p:nvSpPr>
        <p:spPr>
          <a:xfrm>
            <a:off x="468312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8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endParaRPr>
              <a:solidFill>
                <a:srgbClr val="888888"/>
              </a:solidFill>
            </a:endParaRPr>
          </a:p>
        </p:txBody>
      </p:sp>
      <p:sp>
        <p:nvSpPr>
          <p:cNvPr id="234" name="Google Shape;234;p8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8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Multi-Activity</a:t>
            </a:r>
            <a:endParaRPr/>
          </a:p>
        </p:txBody>
      </p:sp>
      <p:sp>
        <p:nvSpPr>
          <p:cNvPr id="236" name="Google Shape;236;p8"/>
          <p:cNvSpPr txBox="1"/>
          <p:nvPr/>
        </p:nvSpPr>
        <p:spPr>
          <a:xfrm>
            <a:off x="539750" y="4386262"/>
            <a:ext cx="8496300" cy="2066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 action-packed adventure activity sessions per day</a:t>
            </a:r>
            <a:endParaRPr sz="2000" b="0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Evening entertainment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Great for personal development &amp; confidence building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Increases motivation &amp; appetite for learning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8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9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9"/>
          <p:cNvSpPr txBox="1"/>
          <p:nvPr/>
        </p:nvSpPr>
        <p:spPr>
          <a:xfrm>
            <a:off x="539750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9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9"/>
          <p:cNvSpPr txBox="1"/>
          <p:nvPr/>
        </p:nvSpPr>
        <p:spPr>
          <a:xfrm>
            <a:off x="107504" y="4031585"/>
            <a:ext cx="9036496" cy="11305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Abseiling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Zip Wire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Archery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Problem Solving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Jacob’s Ladder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Survivor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Canoeing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Orienteering</a:t>
            </a: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Rifle Shooting</a:t>
            </a:r>
            <a:endParaRPr dirty="0"/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Sensory Trail</a:t>
            </a:r>
            <a:endParaRPr dirty="0"/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Sports and Team Games</a:t>
            </a:r>
            <a:endParaRPr dirty="0"/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Survivor</a:t>
            </a: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9"/>
          <p:cNvSpPr txBox="1"/>
          <p:nvPr/>
        </p:nvSpPr>
        <p:spPr>
          <a:xfrm>
            <a:off x="611187" y="3213100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Adventure activities</a:t>
            </a:r>
            <a:endParaRPr/>
          </a:p>
        </p:txBody>
      </p:sp>
      <p:pic>
        <p:nvPicPr>
          <p:cNvPr id="248" name="Google Shape;248;p9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"/>
          <p:cNvSpPr txBox="1"/>
          <p:nvPr/>
        </p:nvSpPr>
        <p:spPr>
          <a:xfrm>
            <a:off x="539750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0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0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0"/>
          <p:cNvSpPr txBox="1"/>
          <p:nvPr/>
        </p:nvSpPr>
        <p:spPr>
          <a:xfrm>
            <a:off x="539552" y="4293096"/>
            <a:ext cx="8856984" cy="1702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Disco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Campfire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99CCDF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0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Evening entertainment</a:t>
            </a:r>
            <a:endParaRPr/>
          </a:p>
        </p:txBody>
      </p:sp>
      <p:pic>
        <p:nvPicPr>
          <p:cNvPr id="259" name="Google Shape;259;p10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1"/>
          <p:cNvSpPr txBox="1"/>
          <p:nvPr/>
        </p:nvSpPr>
        <p:spPr>
          <a:xfrm>
            <a:off x="468312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1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1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11"/>
          <p:cNvSpPr txBox="1"/>
          <p:nvPr/>
        </p:nvSpPr>
        <p:spPr>
          <a:xfrm>
            <a:off x="539750" y="4386262"/>
            <a:ext cx="7632700" cy="2011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Single occupancy blocks – en suite rooms sleep 4-6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Accommodation for Caythorpe Court can be viewed in the 360 virtual tour: </a:t>
            </a:r>
            <a:r>
              <a:rPr lang="en-GB" sz="2000" b="1" i="0" u="sng">
                <a:solidFill>
                  <a:srgbClr val="99CCD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www.pgl.co.uk/caythorpe360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1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Accommodation</a:t>
            </a:r>
            <a:endParaRPr/>
          </a:p>
        </p:txBody>
      </p:sp>
      <p:pic>
        <p:nvPicPr>
          <p:cNvPr id="270" name="Google Shape;270;p11" descr="360 white.ti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6350" y="5732462"/>
            <a:ext cx="1338262" cy="7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11" descr="PGL LOGO OFFICIAL_with Drop Shadow.png"/>
          <p:cNvPicPr preferRelativeResize="0"/>
          <p:nvPr/>
        </p:nvPicPr>
        <p:blipFill rotWithShape="1">
          <a:blip r:embed="rId6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3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13"/>
          <p:cNvSpPr txBox="1"/>
          <p:nvPr/>
        </p:nvSpPr>
        <p:spPr>
          <a:xfrm>
            <a:off x="539750" y="4140180"/>
            <a:ext cx="8484177" cy="36830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 nutritious, balanced meals per day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Self-service salad bar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Vegetarian option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Special diets catered for by prior arrangement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Sample menus available online: </a:t>
            </a:r>
            <a:r>
              <a:rPr lang="en-GB" sz="2000" b="1" i="0" u="none" dirty="0" smtClean="0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www.pgl.co.uk</a:t>
            </a:r>
            <a:endParaRPr lang="en-GB" sz="2000" b="1" i="0" u="none" dirty="0" smtClean="0">
              <a:solidFill>
                <a:srgbClr val="E4A07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dirty="0" smtClean="0">
                <a:solidFill>
                  <a:schemeClr val="bg1"/>
                </a:solidFill>
              </a:rPr>
              <a:t>HOWEVER ON THE DAY WE LEAVE, THE CHILDREN NEED TO HAVE A PACKED LUNCH WITH THEM AS OUR FIRST MEAL IS IN THE EVENING</a:t>
            </a:r>
            <a:endParaRPr dirty="0">
              <a:solidFill>
                <a:schemeClr val="bg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13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Catering and dietary needs </a:t>
            </a:r>
            <a:endParaRPr/>
          </a:p>
        </p:txBody>
      </p:sp>
      <p:pic>
        <p:nvPicPr>
          <p:cNvPr id="292" name="Google Shape;292;p13" descr="PGL LOGO OFFICIAL_with Drop Shadow.png"/>
          <p:cNvPicPr preferRelativeResize="0"/>
          <p:nvPr/>
        </p:nvPicPr>
        <p:blipFill rotWithShape="1">
          <a:blip r:embed="rId5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</p:txBody>
      </p:sp>
      <p:sp>
        <p:nvSpPr>
          <p:cNvPr id="298" name="Google Shape;298;p14"/>
          <p:cNvSpPr txBox="1">
            <a:spLocks noGrp="1"/>
          </p:cNvSpPr>
          <p:nvPr>
            <p:ph type="body" idx="1"/>
          </p:nvPr>
        </p:nvSpPr>
        <p:spPr>
          <a:xfrm>
            <a:off x="457200" y="836612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Tops – t-shirts; long sleeved t-shirts/shirts; fleece/jumper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Waterproof jacket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Trousers or leggings; jeans; shorts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Underwear and socks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Suitable nightwear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pairs of trainers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 bottle</a:t>
            </a:r>
            <a:endParaRPr/>
          </a:p>
          <a:p>
            <a:pPr marL="34290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4"/>
          <p:cNvSpPr txBox="1">
            <a:spLocks noGrp="1"/>
          </p:cNvSpPr>
          <p:nvPr>
            <p:ph type="body" idx="1"/>
          </p:nvPr>
        </p:nvSpPr>
        <p:spPr>
          <a:xfrm>
            <a:off x="4579937" y="908050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Hat/cap/sun cream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towels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Small rucksack/bag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Bin bag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SLEEPING BAG AND PILLOW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Wash kit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Torch (if you have one)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(All named please)</a:t>
            </a:r>
            <a:endParaRPr/>
          </a:p>
          <a:p>
            <a:pPr marL="34290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</p:txBody>
      </p:sp>
      <p:sp>
        <p:nvSpPr>
          <p:cNvPr id="305" name="Google Shape;305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NOT BRING: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Mobile phones!!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Electrical items, including computer games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Jewellery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Aerosols – this includes deodorant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Medication</a:t>
            </a:r>
            <a:endParaRPr/>
          </a:p>
        </p:txBody>
      </p:sp>
      <p:sp>
        <p:nvSpPr>
          <p:cNvPr id="311" name="Google Shape;311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your child requires medication during our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residential, this needs to be handed to Miss Brown, the morning that we go, clearly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labelled in its original packaging with your child’s name and the  instructions for taking it, in an envelope or plastic bag</a:t>
            </a:r>
            <a:r>
              <a:rPr lang="en-GB" sz="3200" b="0" i="0" u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Please remember travel sickness pills for the journey home!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Money</a:t>
            </a:r>
            <a:endParaRPr/>
          </a:p>
        </p:txBody>
      </p:sp>
      <p:sp>
        <p:nvSpPr>
          <p:cNvPr id="317" name="Google Shape;317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small shop on the site so the children may bring a maximum of £6 to spend. This needs to be in a named purse or envelope and handed to Miss Wolfe the morning that we leave.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975</Words>
  <Application>Microsoft Office PowerPoint</Application>
  <PresentationFormat>On-screen Show (4:3)</PresentationFormat>
  <Paragraphs>168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Default Design</vt:lpstr>
      <vt:lpstr>Office Theme</vt:lpstr>
      <vt:lpstr>PowerPoint Presentation</vt:lpstr>
      <vt:lpstr>AIMS</vt:lpstr>
      <vt:lpstr>The reasons for the visit: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Kit List</vt:lpstr>
      <vt:lpstr>Kit List</vt:lpstr>
      <vt:lpstr>Medication</vt:lpstr>
      <vt:lpstr>Money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KeyStage2</dc:creator>
  <cp:lastModifiedBy>Tracy Wolfe</cp:lastModifiedBy>
  <cp:revision>3</cp:revision>
  <dcterms:created xsi:type="dcterms:W3CDTF">2004-04-26T22:45:46Z</dcterms:created>
  <dcterms:modified xsi:type="dcterms:W3CDTF">2025-05-15T13:50:11Z</dcterms:modified>
</cp:coreProperties>
</file>